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8" r:id="rId2"/>
    <p:sldId id="261" r:id="rId3"/>
    <p:sldId id="267" r:id="rId4"/>
    <p:sldId id="278" r:id="rId5"/>
    <p:sldId id="277" r:id="rId6"/>
    <p:sldId id="279" r:id="rId7"/>
    <p:sldId id="268" r:id="rId8"/>
    <p:sldId id="276" r:id="rId9"/>
    <p:sldId id="275" r:id="rId10"/>
    <p:sldId id="273" r:id="rId11"/>
    <p:sldId id="280" r:id="rId12"/>
    <p:sldId id="281" r:id="rId13"/>
    <p:sldId id="272" r:id="rId14"/>
    <p:sldId id="271" r:id="rId15"/>
    <p:sldId id="270" r:id="rId16"/>
    <p:sldId id="287" r:id="rId17"/>
    <p:sldId id="286" r:id="rId18"/>
    <p:sldId id="285" r:id="rId19"/>
    <p:sldId id="284" r:id="rId20"/>
    <p:sldId id="283" r:id="rId21"/>
    <p:sldId id="288" r:id="rId22"/>
    <p:sldId id="269" r:id="rId23"/>
    <p:sldId id="26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8D"/>
    <a:srgbClr val="595149"/>
    <a:srgbClr val="F1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2" autoAdjust="0"/>
    <p:restoredTop sz="67526" autoAdjust="0"/>
  </p:normalViewPr>
  <p:slideViewPr>
    <p:cSldViewPr snapToGrid="0">
      <p:cViewPr varScale="1">
        <p:scale>
          <a:sx n="77" d="100"/>
          <a:sy n="77" d="100"/>
        </p:scale>
        <p:origin x="19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AA0E8-8C88-42E1-8B57-E47032A590D6}" type="datetimeFigureOut">
              <a:rPr lang="zh-TW" altLang="en-US" smtClean="0"/>
              <a:t>2022/3/9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B0196-2602-462B-9140-E102408F45EC}" type="slidenum">
              <a:rPr lang="zh-TW" altLang="en-US" smtClean="0"/>
              <a:t>‹#›</a:t>
            </a:fld>
            <a:endParaRPr lang="zh-TW" altLang="en-US"/>
          </a:p>
        </p:txBody>
      </p:sp>
    </p:spTree>
    <p:extLst>
      <p:ext uri="{BB962C8B-B14F-4D97-AF65-F5344CB8AC3E}">
        <p14:creationId xmlns:p14="http://schemas.microsoft.com/office/powerpoint/2010/main" val="1842924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asyatm.com.tw/wiki/%E9%A0%90%E6%9C%9F%E5%8F%8D%E6%87%89"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asyatm.com.tw/wiki/%E5%93%81%E7%89%8C"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zh-TW" altLang="en-US" sz="1200" b="0" i="0" kern="1200" dirty="0">
                <a:solidFill>
                  <a:schemeClr val="tx1"/>
                </a:solidFill>
                <a:effectLst/>
                <a:latin typeface="+mn-lt"/>
                <a:ea typeface="+mn-ea"/>
                <a:cs typeface="+mn-cs"/>
              </a:rPr>
              <a:t>有限理性</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  人們所獲得的資訊、知識與能力都是有限的，所能夠考慮的方案也是有限的，未必能作出使得效用最大化的決策。因此，西蒙認為必須考慮人的基本生理限制，以及由此而引起的認知限制、動機限制及其相互影響的限制。</a:t>
            </a:r>
            <a:endParaRPr lang="en-US" altLang="zh-TW" sz="1200" b="0" i="0" kern="1200" dirty="0">
              <a:solidFill>
                <a:schemeClr val="tx1"/>
              </a:solidFill>
              <a:effectLst/>
              <a:latin typeface="+mn-lt"/>
              <a:ea typeface="+mn-ea"/>
              <a:cs typeface="+mn-cs"/>
            </a:endParaRPr>
          </a:p>
          <a:p>
            <a:pPr rtl="0"/>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前景理論</a:t>
            </a:r>
            <a:r>
              <a:rPr lang="en-US" altLang="zh-TW" dirty="0">
                <a:latin typeface="微軟正黑體" panose="020B0604030504040204" pitchFamily="34" charset="-120"/>
                <a:ea typeface="微軟正黑體" panose="020B0604030504040204" pitchFamily="34" charset="-120"/>
              </a:rPr>
              <a:t>;</a:t>
            </a:r>
            <a:r>
              <a:rPr lang="zh-TW" altLang="zh-TW" sz="1200" b="0" i="0" kern="1200" dirty="0">
                <a:solidFill>
                  <a:schemeClr val="tx1"/>
                </a:solidFill>
                <a:effectLst/>
                <a:latin typeface="+mn-lt"/>
                <a:ea typeface="+mn-ea"/>
                <a:cs typeface="+mn-cs"/>
              </a:rPr>
              <a:t>展望理</a:t>
            </a:r>
            <a:r>
              <a:rPr lang="zh-TW" altLang="en-US" sz="1200" b="0" i="0" kern="1200" dirty="0">
                <a:solidFill>
                  <a:schemeClr val="tx1"/>
                </a:solidFill>
                <a:effectLst/>
                <a:latin typeface="+mn-lt"/>
                <a:ea typeface="+mn-ea"/>
                <a:cs typeface="+mn-cs"/>
              </a:rPr>
              <a:t>論</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  人在決策時會在心裡預設一個參考標準，然後衡量每個決定的結果，與這個參考標準的差別是多大。例如，一個人展望（預期）能得到獎金</a:t>
            </a:r>
            <a:r>
              <a:rPr lang="en-US" altLang="zh-TW" sz="1200" b="0" i="0" kern="1200" dirty="0">
                <a:solidFill>
                  <a:schemeClr val="tx1"/>
                </a:solidFill>
                <a:effectLst/>
                <a:latin typeface="+mn-lt"/>
                <a:ea typeface="+mn-ea"/>
                <a:cs typeface="+mn-cs"/>
              </a:rPr>
              <a:t>500</a:t>
            </a:r>
            <a:r>
              <a:rPr lang="zh-TW" altLang="en-US" sz="1200" b="0" i="0" kern="1200" dirty="0">
                <a:solidFill>
                  <a:schemeClr val="tx1"/>
                </a:solidFill>
                <a:effectLst/>
                <a:latin typeface="+mn-lt"/>
                <a:ea typeface="+mn-ea"/>
                <a:cs typeface="+mn-cs"/>
              </a:rPr>
              <a:t>元，當他的決策讓他得到獎金</a:t>
            </a:r>
            <a:r>
              <a:rPr lang="en-US" altLang="zh-TW" sz="1200" b="0" i="0" kern="1200" dirty="0">
                <a:solidFill>
                  <a:schemeClr val="tx1"/>
                </a:solidFill>
                <a:effectLst/>
                <a:latin typeface="+mn-lt"/>
                <a:ea typeface="+mn-ea"/>
                <a:cs typeface="+mn-cs"/>
              </a:rPr>
              <a:t>500</a:t>
            </a:r>
            <a:r>
              <a:rPr lang="zh-TW" altLang="en-US" sz="1200" b="0" i="0" kern="1200" dirty="0">
                <a:solidFill>
                  <a:schemeClr val="tx1"/>
                </a:solidFill>
                <a:effectLst/>
                <a:latin typeface="+mn-lt"/>
                <a:ea typeface="+mn-ea"/>
                <a:cs typeface="+mn-cs"/>
              </a:rPr>
              <a:t>元，他會覺得沒什麼；若他有辦法得到多於預期的</a:t>
            </a:r>
            <a:r>
              <a:rPr lang="en-US" altLang="zh-TW" sz="1200" b="0" i="0" kern="1200" dirty="0">
                <a:solidFill>
                  <a:schemeClr val="tx1"/>
                </a:solidFill>
                <a:effectLst/>
                <a:latin typeface="+mn-lt"/>
                <a:ea typeface="+mn-ea"/>
                <a:cs typeface="+mn-cs"/>
              </a:rPr>
              <a:t>500</a:t>
            </a:r>
            <a:r>
              <a:rPr lang="zh-TW" altLang="en-US" sz="1200" b="0" i="0" kern="1200" dirty="0">
                <a:solidFill>
                  <a:schemeClr val="tx1"/>
                </a:solidFill>
                <a:effectLst/>
                <a:latin typeface="+mn-lt"/>
                <a:ea typeface="+mn-ea"/>
                <a:cs typeface="+mn-cs"/>
              </a:rPr>
              <a:t>元，多數人會審慎地考量這方法（決策）帶來的風險，以免失去展望（預期）回報；如果相反，即使他有另一個比較安全，但讓他少得</a:t>
            </a:r>
            <a:r>
              <a:rPr lang="en-US" altLang="zh-TW" sz="1200" b="0" i="0" kern="1200" dirty="0">
                <a:solidFill>
                  <a:schemeClr val="tx1"/>
                </a:solidFill>
                <a:effectLst/>
                <a:latin typeface="+mn-lt"/>
                <a:ea typeface="+mn-ea"/>
                <a:cs typeface="+mn-cs"/>
              </a:rPr>
              <a:t>100</a:t>
            </a:r>
            <a:r>
              <a:rPr lang="zh-TW" altLang="en-US" sz="1200" b="0" i="0" kern="1200" dirty="0">
                <a:solidFill>
                  <a:schemeClr val="tx1"/>
                </a:solidFill>
                <a:effectLst/>
                <a:latin typeface="+mn-lt"/>
                <a:ea typeface="+mn-ea"/>
                <a:cs typeface="+mn-cs"/>
              </a:rPr>
              <a:t>元獎金的辦法（決策），那多數人會寧可冒較大風險，以獲取展望（預期）回報。</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i="0" kern="1200" dirty="0">
                <a:solidFill>
                  <a:schemeClr val="tx1"/>
                </a:solidFill>
                <a:effectLst/>
                <a:latin typeface="+mn-lt"/>
                <a:ea typeface="+mn-ea"/>
                <a:cs typeface="+mn-cs"/>
              </a:rPr>
              <a:t>遺憾理論；後悔理論</a:t>
            </a:r>
            <a:r>
              <a:rPr lang="en-US" altLang="zh-TW" sz="1200" b="1"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遺憾理論認為個人評估他對未來事件或情形的</a:t>
            </a:r>
            <a:r>
              <a:rPr lang="zh-TW" altLang="en-US" sz="1200" b="0" i="0" u="none" strike="noStrike" kern="1200" dirty="0">
                <a:solidFill>
                  <a:schemeClr val="tx1"/>
                </a:solidFill>
                <a:effectLst/>
                <a:latin typeface="+mn-lt"/>
                <a:ea typeface="+mn-ea"/>
                <a:cs typeface="+mn-cs"/>
                <a:hlinkClick r:id="rId3"/>
              </a:rPr>
              <a:t>預期反應</a:t>
            </a:r>
            <a:r>
              <a:rPr lang="zh-TW" altLang="en-US" sz="1200" b="0" i="0" u="none" strike="noStrike"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例如，當在熟悉和不熟悉品牌之間進行選擇時，消費者可能考慮選擇不熟悉</a:t>
            </a:r>
            <a:r>
              <a:rPr lang="zh-TW" altLang="en-US" sz="1200" b="0" i="0" u="none" strike="noStrike" kern="1200" dirty="0">
                <a:solidFill>
                  <a:schemeClr val="tx1"/>
                </a:solidFill>
                <a:effectLst/>
                <a:latin typeface="+mn-lt"/>
                <a:ea typeface="+mn-ea"/>
                <a:cs typeface="+mn-cs"/>
                <a:hlinkClick r:id="rId4"/>
              </a:rPr>
              <a:t>品牌</a:t>
            </a:r>
            <a:r>
              <a:rPr lang="zh-TW" altLang="en-US" sz="1200" b="0" i="0" kern="1200" dirty="0">
                <a:solidFill>
                  <a:schemeClr val="tx1"/>
                </a:solidFill>
                <a:effectLst/>
                <a:latin typeface="+mn-lt"/>
                <a:ea typeface="+mn-ea"/>
                <a:cs typeface="+mn-cs"/>
              </a:rPr>
              <a:t>造成效果不佳時的遺憾要比選擇熟悉品牌的遺憾要大，因而，消費者很少選擇不熟悉品牌。</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012B0196-2602-462B-9140-E102408F45EC}" type="slidenum">
              <a:rPr lang="zh-TW" altLang="en-US" smtClean="0"/>
              <a:t>4</a:t>
            </a:fld>
            <a:endParaRPr lang="zh-TW" altLang="en-US"/>
          </a:p>
        </p:txBody>
      </p:sp>
    </p:spTree>
    <p:extLst>
      <p:ext uri="{BB962C8B-B14F-4D97-AF65-F5344CB8AC3E}">
        <p14:creationId xmlns:p14="http://schemas.microsoft.com/office/powerpoint/2010/main" val="1984048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12B0196-2602-462B-9140-E102408F45EC}" type="slidenum">
              <a:rPr lang="zh-TW" altLang="en-US" smtClean="0"/>
              <a:t>21</a:t>
            </a:fld>
            <a:endParaRPr lang="zh-TW" altLang="en-US"/>
          </a:p>
        </p:txBody>
      </p:sp>
    </p:spTree>
    <p:extLst>
      <p:ext uri="{BB962C8B-B14F-4D97-AF65-F5344CB8AC3E}">
        <p14:creationId xmlns:p14="http://schemas.microsoft.com/office/powerpoint/2010/main" val="417016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微軟正黑體" panose="020B0604030504040204" pitchFamily="34" charset="-120"/>
                <a:ea typeface="微軟正黑體" panose="020B0604030504040204" pitchFamily="34" charset="-120"/>
              </a:rPr>
              <a:t>Song et al. (2017)</a:t>
            </a:r>
            <a:r>
              <a:rPr lang="zh-TW" altLang="en-US" sz="1200" dirty="0">
                <a:latin typeface="微軟正黑體" panose="020B0604030504040204" pitchFamily="34" charset="-120"/>
                <a:ea typeface="微軟正黑體" panose="020B0604030504040204" pitchFamily="34" charset="-120"/>
              </a:rPr>
              <a:t> 在參與者經過路線選擇決策點後立即進行調查（即從當前路線切換或不切換），避免某些記憶偏差隨著時間的推移而加劇（例如，滯後記憶偏差）。</a:t>
            </a:r>
            <a:endParaRPr lang="en-US" altLang="zh-TW" sz="1200" dirty="0">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5"/>
          </p:nvPr>
        </p:nvSpPr>
        <p:spPr/>
        <p:txBody>
          <a:bodyPr/>
          <a:lstStyle/>
          <a:p>
            <a:fld id="{012B0196-2602-462B-9140-E102408F45EC}" type="slidenum">
              <a:rPr lang="zh-TW" altLang="en-US" smtClean="0"/>
              <a:t>5</a:t>
            </a:fld>
            <a:endParaRPr lang="zh-TW" altLang="en-US"/>
          </a:p>
        </p:txBody>
      </p:sp>
    </p:spTree>
    <p:extLst>
      <p:ext uri="{BB962C8B-B14F-4D97-AF65-F5344CB8AC3E}">
        <p14:creationId xmlns:p14="http://schemas.microsoft.com/office/powerpoint/2010/main" val="235782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12B0196-2602-462B-9140-E102408F45EC}" type="slidenum">
              <a:rPr lang="zh-TW" altLang="en-US" smtClean="0"/>
              <a:t>6</a:t>
            </a:fld>
            <a:endParaRPr lang="zh-TW" altLang="en-US"/>
          </a:p>
        </p:txBody>
      </p:sp>
    </p:spTree>
    <p:extLst>
      <p:ext uri="{BB962C8B-B14F-4D97-AF65-F5344CB8AC3E}">
        <p14:creationId xmlns:p14="http://schemas.microsoft.com/office/powerpoint/2010/main" val="344803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12B0196-2602-462B-9140-E102408F45EC}" type="slidenum">
              <a:rPr lang="zh-TW" altLang="en-US" smtClean="0"/>
              <a:t>10</a:t>
            </a:fld>
            <a:endParaRPr lang="zh-TW" altLang="en-US"/>
          </a:p>
        </p:txBody>
      </p:sp>
    </p:spTree>
    <p:extLst>
      <p:ext uri="{BB962C8B-B14F-4D97-AF65-F5344CB8AC3E}">
        <p14:creationId xmlns:p14="http://schemas.microsoft.com/office/powerpoint/2010/main" val="85568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12B0196-2602-462B-9140-E102408F45EC}" type="slidenum">
              <a:rPr lang="zh-TW" altLang="en-US" smtClean="0"/>
              <a:t>13</a:t>
            </a:fld>
            <a:endParaRPr lang="zh-TW" altLang="en-US"/>
          </a:p>
        </p:txBody>
      </p:sp>
    </p:spTree>
    <p:extLst>
      <p:ext uri="{BB962C8B-B14F-4D97-AF65-F5344CB8AC3E}">
        <p14:creationId xmlns:p14="http://schemas.microsoft.com/office/powerpoint/2010/main" val="363897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t>我們對每個階段</a:t>
            </a:r>
            <a:r>
              <a:rPr lang="en-US" altLang="zh-TW" sz="1200" dirty="0"/>
              <a:t>(</a:t>
            </a:r>
            <a:r>
              <a:rPr lang="zh-TW" altLang="en-US" sz="1200" dirty="0"/>
              <a:t>即訊息和實施</a:t>
            </a:r>
            <a:r>
              <a:rPr lang="en-US" altLang="zh-TW" sz="1200" dirty="0"/>
              <a:t>)</a:t>
            </a:r>
            <a:r>
              <a:rPr lang="zh-TW" altLang="en-US" sz="1200" dirty="0"/>
              <a:t>進行了 </a:t>
            </a:r>
            <a:r>
              <a:rPr lang="en-US" altLang="zh-TW" sz="1200" dirty="0"/>
              <a:t>Bartlett </a:t>
            </a:r>
            <a:r>
              <a:rPr lang="zh-TW" altLang="en-US" sz="1200" dirty="0"/>
              <a:t>的球形檢驗，以檢查 </a:t>
            </a:r>
            <a:r>
              <a:rPr lang="en-US" altLang="zh-TW" sz="1200" dirty="0"/>
              <a:t>EEG </a:t>
            </a:r>
            <a:r>
              <a:rPr lang="zh-TW" altLang="en-US" sz="1200" dirty="0"/>
              <a:t>變量之間是否存在相關性</a:t>
            </a:r>
            <a:r>
              <a:rPr lang="en-US" altLang="zh-TW" sz="1200" dirty="0"/>
              <a:t>(Bartlett,</a:t>
            </a:r>
            <a:r>
              <a:rPr lang="zh-TW" altLang="en-US" sz="1200" dirty="0"/>
              <a:t> </a:t>
            </a:r>
            <a:r>
              <a:rPr lang="en-US" altLang="zh-TW" sz="1200" dirty="0"/>
              <a:t>1937)</a:t>
            </a:r>
            <a:r>
              <a:rPr lang="zh-TW" altLang="en-US" sz="1200" dirty="0"/>
              <a:t>。</a:t>
            </a:r>
            <a:endParaRPr lang="en-US" altLang="zh-TW" sz="1200" dirty="0"/>
          </a:p>
          <a:p>
            <a:r>
              <a:rPr lang="en-US" altLang="zh-TW" sz="1200" dirty="0"/>
              <a:t>EEG </a:t>
            </a:r>
            <a:r>
              <a:rPr lang="zh-TW" altLang="en-US" sz="1200" dirty="0"/>
              <a:t>變量的 </a:t>
            </a:r>
            <a:r>
              <a:rPr lang="en-US" altLang="zh-TW" sz="1200" dirty="0"/>
              <a:t>Bartlett </a:t>
            </a:r>
            <a:r>
              <a:rPr lang="zh-TW" altLang="en-US" sz="1200" dirty="0"/>
              <a:t>的 </a:t>
            </a:r>
            <a:r>
              <a:rPr lang="en-US" altLang="zh-TW" sz="1200" dirty="0"/>
              <a:t>K </a:t>
            </a:r>
            <a:r>
              <a:rPr lang="zh-TW" altLang="en-US" sz="1200" dirty="0"/>
              <a:t>平方檢驗統計量分別為 </a:t>
            </a:r>
            <a:r>
              <a:rPr lang="en-US" altLang="zh-TW" sz="1200" dirty="0"/>
              <a:t>597.6 </a:t>
            </a:r>
            <a:r>
              <a:rPr lang="zh-TW" altLang="en-US" sz="1200" dirty="0"/>
              <a:t>和 </a:t>
            </a:r>
            <a:r>
              <a:rPr lang="en-US" altLang="zh-TW" sz="1200" dirty="0"/>
              <a:t>706.8</a:t>
            </a:r>
            <a:r>
              <a:rPr lang="zh-TW" altLang="en-US" sz="1200" dirty="0"/>
              <a:t>，自由度為 </a:t>
            </a:r>
            <a:r>
              <a:rPr lang="en-US" altLang="zh-TW" sz="1200" dirty="0"/>
              <a:t>15</a:t>
            </a:r>
            <a:r>
              <a:rPr lang="zh-TW" altLang="en-US" sz="1200" dirty="0"/>
              <a:t>，兩者的 </a:t>
            </a:r>
            <a:r>
              <a:rPr lang="en-US" altLang="zh-TW" sz="1200" dirty="0"/>
              <a:t>p </a:t>
            </a:r>
            <a:r>
              <a:rPr lang="zh-TW" altLang="en-US" sz="1200" dirty="0"/>
              <a:t>值均低於 </a:t>
            </a:r>
            <a:r>
              <a:rPr lang="en-US" altLang="zh-TW" sz="1200" dirty="0"/>
              <a:t>0.001</a:t>
            </a:r>
            <a:r>
              <a:rPr lang="zh-TW" altLang="en-US" sz="1200" dirty="0"/>
              <a:t>，表明數據適合測量模型。</a:t>
            </a:r>
            <a:endParaRPr lang="en-US" altLang="zh-TW" sz="1200" dirty="0"/>
          </a:p>
          <a:p>
            <a:endParaRPr lang="en-US" altLang="zh-TW" sz="1200" dirty="0"/>
          </a:p>
          <a:p>
            <a:r>
              <a:rPr lang="zh-TW" altLang="en-US" dirty="0"/>
              <a:t>我們將 </a:t>
            </a:r>
            <a:r>
              <a:rPr lang="en-US" altLang="zh-TW" dirty="0"/>
              <a:t>I β </a:t>
            </a:r>
            <a:r>
              <a:rPr lang="zh-TW" altLang="en-US" dirty="0"/>
              <a:t>稱為潛在變量，表示訊息提供下的認知努力</a:t>
            </a:r>
            <a:endParaRPr lang="en-US" altLang="zh-TW" sz="1200" dirty="0"/>
          </a:p>
          <a:p>
            <a:endParaRPr lang="zh-TW" altLang="en-US" dirty="0"/>
          </a:p>
        </p:txBody>
      </p:sp>
      <p:sp>
        <p:nvSpPr>
          <p:cNvPr id="4" name="投影片編號版面配置區 3"/>
          <p:cNvSpPr>
            <a:spLocks noGrp="1"/>
          </p:cNvSpPr>
          <p:nvPr>
            <p:ph type="sldNum" sz="quarter" idx="5"/>
          </p:nvPr>
        </p:nvSpPr>
        <p:spPr/>
        <p:txBody>
          <a:bodyPr/>
          <a:lstStyle/>
          <a:p>
            <a:fld id="{012B0196-2602-462B-9140-E102408F45EC}" type="slidenum">
              <a:rPr lang="zh-TW" altLang="en-US" smtClean="0"/>
              <a:t>16</a:t>
            </a:fld>
            <a:endParaRPr lang="zh-TW" altLang="en-US"/>
          </a:p>
        </p:txBody>
      </p:sp>
    </p:spTree>
    <p:extLst>
      <p:ext uri="{BB962C8B-B14F-4D97-AF65-F5344CB8AC3E}">
        <p14:creationId xmlns:p14="http://schemas.microsoft.com/office/powerpoint/2010/main" val="3123390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congnitive</a:t>
            </a:r>
            <a:r>
              <a:rPr lang="en-US" altLang="zh-TW" dirty="0"/>
              <a:t> effect</a:t>
            </a:r>
            <a:r>
              <a:rPr lang="zh-TW" altLang="en-US" dirty="0"/>
              <a:t> 認知效應</a:t>
            </a:r>
            <a:endParaRPr lang="en-US" altLang="zh-TW" dirty="0"/>
          </a:p>
          <a:p>
            <a:endParaRPr lang="en-US" altLang="zh-TW" dirty="0"/>
          </a:p>
          <a:p>
            <a:r>
              <a:rPr lang="en-US" altLang="zh-TW" dirty="0" err="1"/>
              <a:t>Congnitive</a:t>
            </a:r>
            <a:r>
              <a:rPr lang="zh-TW" altLang="en-US" dirty="0"/>
              <a:t> </a:t>
            </a:r>
            <a:r>
              <a:rPr lang="en-US" altLang="zh-TW" dirty="0" err="1"/>
              <a:t>Inarrention</a:t>
            </a:r>
            <a:r>
              <a:rPr lang="zh-TW" altLang="en-US" dirty="0"/>
              <a:t> 認知 注意力</a:t>
            </a:r>
            <a:endParaRPr lang="en-US" altLang="zh-TW" dirty="0"/>
          </a:p>
          <a:p>
            <a:endParaRPr lang="en-US" altLang="zh-TW" dirty="0"/>
          </a:p>
          <a:p>
            <a:endParaRPr lang="en-US" altLang="zh-TW" dirty="0"/>
          </a:p>
          <a:p>
            <a:r>
              <a:rPr lang="zh-TW" altLang="en-US" dirty="0"/>
              <a:t>淺在條件</a:t>
            </a:r>
          </a:p>
        </p:txBody>
      </p:sp>
      <p:sp>
        <p:nvSpPr>
          <p:cNvPr id="4" name="投影片編號版面配置區 3"/>
          <p:cNvSpPr>
            <a:spLocks noGrp="1"/>
          </p:cNvSpPr>
          <p:nvPr>
            <p:ph type="sldNum" sz="quarter" idx="5"/>
          </p:nvPr>
        </p:nvSpPr>
        <p:spPr/>
        <p:txBody>
          <a:bodyPr/>
          <a:lstStyle/>
          <a:p>
            <a:fld id="{012B0196-2602-462B-9140-E102408F45EC}" type="slidenum">
              <a:rPr lang="zh-TW" altLang="en-US" smtClean="0"/>
              <a:t>18</a:t>
            </a:fld>
            <a:endParaRPr lang="zh-TW" altLang="en-US"/>
          </a:p>
        </p:txBody>
      </p:sp>
    </p:spTree>
    <p:extLst>
      <p:ext uri="{BB962C8B-B14F-4D97-AF65-F5344CB8AC3E}">
        <p14:creationId xmlns:p14="http://schemas.microsoft.com/office/powerpoint/2010/main" val="1279881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12B0196-2602-462B-9140-E102408F45EC}" type="slidenum">
              <a:rPr lang="zh-TW" altLang="en-US" smtClean="0"/>
              <a:t>19</a:t>
            </a:fld>
            <a:endParaRPr lang="zh-TW" altLang="en-US"/>
          </a:p>
        </p:txBody>
      </p:sp>
    </p:spTree>
    <p:extLst>
      <p:ext uri="{BB962C8B-B14F-4D97-AF65-F5344CB8AC3E}">
        <p14:creationId xmlns:p14="http://schemas.microsoft.com/office/powerpoint/2010/main" val="396144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計算變換道路和腦電波之間的關聯性後 計算係數</a:t>
            </a:r>
            <a:endParaRPr lang="en-US" altLang="zh-TW" dirty="0"/>
          </a:p>
          <a:p>
            <a:endParaRPr lang="en-US" altLang="zh-TW" sz="1200" dirty="0">
              <a:latin typeface="微軟正黑體" panose="020B0604030504040204" pitchFamily="34" charset="-120"/>
              <a:ea typeface="微軟正黑體" panose="020B0604030504040204" pitchFamily="34" charset="-120"/>
            </a:endParaRPr>
          </a:p>
          <a:p>
            <a:r>
              <a:rPr lang="zh-TW" altLang="en-US" sz="1200" dirty="0">
                <a:latin typeface="微軟正黑體" panose="020B0604030504040204" pitchFamily="34" charset="-120"/>
                <a:ea typeface="微軟正黑體" panose="020B0604030504040204" pitchFamily="34" charset="-120"/>
              </a:rPr>
              <a:t>負係數表明</a:t>
            </a:r>
            <a:r>
              <a:rPr lang="zh-TW" altLang="en-US" sz="1200" dirty="0">
                <a:solidFill>
                  <a:srgbClr val="FF0000"/>
                </a:solidFill>
                <a:latin typeface="微軟正黑體" panose="020B0604030504040204" pitchFamily="34" charset="-120"/>
                <a:ea typeface="微軟正黑體" panose="020B0604030504040204" pitchFamily="34" charset="-120"/>
              </a:rPr>
              <a:t>駕駛花費較少的認知努力來處理聽覺個性化訊息</a:t>
            </a:r>
            <a:r>
              <a:rPr lang="zh-TW" altLang="en-US" sz="1200" dirty="0">
                <a:latin typeface="微軟正黑體" panose="020B0604030504040204" pitchFamily="34" charset="-120"/>
                <a:ea typeface="微軟正黑體" panose="020B0604030504040204" pitchFamily="34" charset="-120"/>
              </a:rPr>
              <a:t>。</a:t>
            </a:r>
            <a:endParaRPr lang="en-US" altLang="zh-TW" sz="1200" dirty="0">
              <a:latin typeface="微軟正黑體" panose="020B0604030504040204" pitchFamily="34" charset="-120"/>
              <a:ea typeface="微軟正黑體" panose="020B0604030504040204" pitchFamily="34" charset="-120"/>
            </a:endParaRPr>
          </a:p>
          <a:p>
            <a:endParaRPr lang="en-US" altLang="zh-TW" sz="1200" dirty="0">
              <a:latin typeface="微軟正黑體" panose="020B0604030504040204" pitchFamily="34" charset="-120"/>
              <a:ea typeface="微軟正黑體" panose="020B0604030504040204" pitchFamily="34" charset="-120"/>
            </a:endParaRPr>
          </a:p>
          <a:p>
            <a:r>
              <a:rPr lang="en-US" altLang="zh-TW" sz="1200" dirty="0">
                <a:latin typeface="微軟正黑體" panose="020B0604030504040204" pitchFamily="34" charset="-120"/>
                <a:ea typeface="微軟正黑體" panose="020B0604030504040204" pitchFamily="34" charset="-120"/>
              </a:rPr>
              <a:t>(0.01</a:t>
            </a:r>
            <a:r>
              <a:rPr lang="zh-TW" altLang="en-US" sz="1200" dirty="0">
                <a:latin typeface="微軟正黑體" panose="020B0604030504040204" pitchFamily="34" charset="-120"/>
                <a:ea typeface="微軟正黑體" panose="020B0604030504040204" pitchFamily="34" charset="-120"/>
              </a:rPr>
              <a:t>的大小是根據連續潛變量值的大小來選擇的，以衡量邊際效應</a:t>
            </a:r>
            <a:r>
              <a:rPr lang="en-US" altLang="zh-TW" sz="1200" dirty="0">
                <a:latin typeface="微軟正黑體" panose="020B0604030504040204" pitchFamily="34" charset="-120"/>
                <a:ea typeface="微軟正黑體" panose="020B0604030504040204" pitchFamily="34" charset="-120"/>
              </a:rPr>
              <a:t>)</a:t>
            </a:r>
            <a:endParaRPr lang="zh-TW" altLang="en-US" dirty="0"/>
          </a:p>
        </p:txBody>
      </p:sp>
      <p:sp>
        <p:nvSpPr>
          <p:cNvPr id="4" name="投影片編號版面配置區 3"/>
          <p:cNvSpPr>
            <a:spLocks noGrp="1"/>
          </p:cNvSpPr>
          <p:nvPr>
            <p:ph type="sldNum" sz="quarter" idx="5"/>
          </p:nvPr>
        </p:nvSpPr>
        <p:spPr/>
        <p:txBody>
          <a:bodyPr/>
          <a:lstStyle/>
          <a:p>
            <a:fld id="{012B0196-2602-462B-9140-E102408F45EC}" type="slidenum">
              <a:rPr lang="zh-TW" altLang="en-US" smtClean="0"/>
              <a:t>20</a:t>
            </a:fld>
            <a:endParaRPr lang="zh-TW" altLang="en-US"/>
          </a:p>
        </p:txBody>
      </p:sp>
    </p:spTree>
    <p:extLst>
      <p:ext uri="{BB962C8B-B14F-4D97-AF65-F5344CB8AC3E}">
        <p14:creationId xmlns:p14="http://schemas.microsoft.com/office/powerpoint/2010/main" val="89385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9584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712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5819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329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69FC61F-4301-472A-A3FA-7EE2028EA26E}" type="datetimeFigureOut">
              <a:rPr lang="zh-TW" altLang="en-US" smtClean="0"/>
              <a:t>2022/3/9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58490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69FC61F-4301-472A-A3FA-7EE2028EA26E}" type="datetimeFigureOut">
              <a:rPr lang="zh-TW" altLang="en-US" smtClean="0"/>
              <a:t>2022/3/9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499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69FC61F-4301-472A-A3FA-7EE2028EA26E}" type="datetimeFigureOut">
              <a:rPr lang="zh-TW" altLang="en-US" smtClean="0"/>
              <a:t>2022/3/9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84488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69FC61F-4301-472A-A3FA-7EE2028EA26E}" type="datetimeFigureOut">
              <a:rPr lang="zh-TW" altLang="en-US" smtClean="0"/>
              <a:t>2022/3/9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2528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FC61F-4301-472A-A3FA-7EE2028EA26E}" type="datetimeFigureOut">
              <a:rPr lang="zh-TW" altLang="en-US" smtClean="0"/>
              <a:t>2022/3/9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33178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2022/3/9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52586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2022/3/9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04734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FC61F-4301-472A-A3FA-7EE2028EA26E}" type="datetimeFigureOut">
              <a:rPr lang="zh-TW" altLang="en-US" smtClean="0"/>
              <a:t>2022/3/9</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22384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1613954" y="1953106"/>
            <a:ext cx="8964092" cy="1323439"/>
          </a:xfrm>
          <a:prstGeom prst="rect">
            <a:avLst/>
          </a:prstGeom>
          <a:noFill/>
        </p:spPr>
        <p:txBody>
          <a:bodyPr wrap="square" rtlCol="0">
            <a:spAutoFit/>
          </a:bodyPr>
          <a:lstStyle/>
          <a:p>
            <a:pPr algn="ctr"/>
            <a:r>
              <a:rPr lang="zh-TW" altLang="en-US" sz="4000" dirty="0"/>
              <a:t>使用生理數據結合即時旅行資訊的潛在認知效應預測混合路線選擇模型</a:t>
            </a:r>
            <a:endParaRPr lang="zh-TW" altLang="en-US" sz="4000" b="1" spc="600" dirty="0">
              <a:solidFill>
                <a:srgbClr val="595149"/>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883989" y="4097756"/>
            <a:ext cx="9262231" cy="1477328"/>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a:p>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pt-BR" altLang="zh-TW" dirty="0"/>
              <a:t>Shubham Agrawal , Srinivas Peeta </a:t>
            </a:r>
            <a:endParaRPr lang="en-US" altLang="zh-TW" i="1" dirty="0">
              <a:latin typeface="微軟正黑體" panose="020B0604030504040204" pitchFamily="34" charset="-120"/>
              <a:ea typeface="微軟正黑體" panose="020B0604030504040204" pitchFamily="34" charset="-120"/>
            </a:endParaRPr>
          </a:p>
          <a:p>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en-US" altLang="zh-TW" dirty="0"/>
              <a:t> Transportation Research Part F: Psychology and </a:t>
            </a:r>
            <a:r>
              <a:rPr lang="en-US" altLang="zh-TW" dirty="0" err="1"/>
              <a:t>Behaviour</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關鍵字</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路線選擇、即時資訊、駕駛認知、駕駛生理學、腦電圖 </a:t>
            </a:r>
            <a:r>
              <a:rPr lang="en-US" altLang="zh-TW" i="1" dirty="0">
                <a:latin typeface="微軟正黑體" panose="020B0604030504040204" pitchFamily="34" charset="-120"/>
                <a:ea typeface="微軟正黑體" panose="020B0604030504040204" pitchFamily="34" charset="-120"/>
              </a:rPr>
              <a:t>(EEG)</a:t>
            </a:r>
            <a:r>
              <a:rPr lang="zh-TW" altLang="en-US" i="1" dirty="0">
                <a:latin typeface="微軟正黑體" panose="020B0604030504040204" pitchFamily="34" charset="-120"/>
                <a:ea typeface="微軟正黑體" panose="020B0604030504040204" pitchFamily="34" charset="-120"/>
              </a:rPr>
              <a:t>、駕駛模擬器</a:t>
            </a:r>
            <a:endParaRPr lang="zh-TW" altLang="zh-TW" i="1"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7FD88531-10A8-4D61-86B9-AE8E64069BF2}"/>
              </a:ext>
            </a:extLst>
          </p:cNvPr>
          <p:cNvSpPr txBox="1"/>
          <p:nvPr/>
        </p:nvSpPr>
        <p:spPr>
          <a:xfrm>
            <a:off x="2038525" y="3363985"/>
            <a:ext cx="8212822" cy="646331"/>
          </a:xfrm>
          <a:prstGeom prst="rect">
            <a:avLst/>
          </a:prstGeom>
          <a:noFill/>
        </p:spPr>
        <p:txBody>
          <a:bodyPr wrap="square" rtlCol="0">
            <a:spAutoFit/>
          </a:bodyPr>
          <a:lstStyle/>
          <a:p>
            <a:r>
              <a:rPr lang="en-US" altLang="zh-TW" dirty="0"/>
              <a:t>Hybrid route choice model incorporating latent cognitive effects of real-time travel information using physiological data</a:t>
            </a:r>
            <a:endParaRPr lang="zh-TW" altLang="en-US" dirty="0"/>
          </a:p>
        </p:txBody>
      </p:sp>
    </p:spTree>
    <p:extLst>
      <p:ext uri="{BB962C8B-B14F-4D97-AF65-F5344CB8AC3E}">
        <p14:creationId xmlns:p14="http://schemas.microsoft.com/office/powerpoint/2010/main" val="426759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4-2 </a:t>
            </a:r>
            <a:r>
              <a:rPr lang="zh-TW" altLang="en-US" dirty="0">
                <a:solidFill>
                  <a:srgbClr val="191B0E"/>
                </a:solidFill>
                <a:latin typeface="Franklin Gothic Book" panose="020B0503020102020204"/>
                <a:ea typeface="微軟正黑體" panose="020B0604030504040204" pitchFamily="34" charset="-120"/>
              </a:rPr>
              <a:t>儀器設備</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7" name="內容版面配置區 2">
            <a:extLst>
              <a:ext uri="{FF2B5EF4-FFF2-40B4-BE49-F238E27FC236}">
                <a16:creationId xmlns:a16="http://schemas.microsoft.com/office/drawing/2014/main" id="{9521F6A2-11DE-47C3-BB70-60E4C60D1A91}"/>
              </a:ext>
            </a:extLst>
          </p:cNvPr>
          <p:cNvSpPr>
            <a:spLocks noGrp="1"/>
          </p:cNvSpPr>
          <p:nvPr>
            <p:ph idx="1"/>
          </p:nvPr>
        </p:nvSpPr>
        <p:spPr>
          <a:xfrm>
            <a:off x="838200" y="1825625"/>
            <a:ext cx="6059905"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駕駛模擬器 </a:t>
            </a:r>
            <a:r>
              <a:rPr lang="en-US" altLang="zh-TW"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AVSimulation</a:t>
            </a:r>
            <a:r>
              <a:rPr lang="en-US" altLang="zh-TW" sz="2400" dirty="0">
                <a:latin typeface="微軟正黑體" panose="020B0604030504040204" pitchFamily="34" charset="-120"/>
                <a:ea typeface="微軟正黑體" panose="020B0604030504040204" pitchFamily="34" charset="-120"/>
              </a:rPr>
              <a:t>, 2020) </a:t>
            </a:r>
            <a:r>
              <a:rPr lang="zh-TW" altLang="en-US" sz="2400" dirty="0">
                <a:latin typeface="微軟正黑體" panose="020B0604030504040204" pitchFamily="34" charset="-120"/>
                <a:ea typeface="微軟正黑體" panose="020B0604030504040204" pitchFamily="34" charset="-120"/>
              </a:rPr>
              <a:t>收集數據。駕駛環境投射在三個螢幕上有大約 </a:t>
            </a:r>
            <a:r>
              <a:rPr lang="en-US" altLang="zh-TW" sz="2400" dirty="0">
                <a:latin typeface="微軟正黑體" panose="020B0604030504040204" pitchFamily="34" charset="-120"/>
                <a:ea typeface="微軟正黑體" panose="020B0604030504040204" pitchFamily="34" charset="-120"/>
              </a:rPr>
              <a:t>120 </a:t>
            </a:r>
            <a:r>
              <a:rPr lang="zh-TW" altLang="en-US" sz="2400" dirty="0">
                <a:latin typeface="微軟正黑體" panose="020B0604030504040204" pitchFamily="34" charset="-120"/>
                <a:ea typeface="微軟正黑體" panose="020B0604030504040204" pitchFamily="34" charset="-120"/>
              </a:rPr>
              <a:t>度的視野。</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出發時間、預計到達時間和經過時間顯示在中央螢幕的左上角。使用 </a:t>
            </a:r>
            <a:r>
              <a:rPr lang="en-US" altLang="zh-TW" sz="2400" dirty="0" err="1">
                <a:latin typeface="微軟正黑體" panose="020B0604030504040204" pitchFamily="34" charset="-120"/>
                <a:ea typeface="微軟正黑體" panose="020B0604030504040204" pitchFamily="34" charset="-120"/>
              </a:rPr>
              <a:t>SCANeRStudio</a:t>
            </a:r>
            <a:r>
              <a:rPr lang="en-US" altLang="zh-TW" sz="2400" dirty="0">
                <a:latin typeface="微軟正黑體" panose="020B0604030504040204" pitchFamily="34" charset="-120"/>
                <a:ea typeface="微軟正黑體" panose="020B0604030504040204" pitchFamily="34" charset="-120"/>
              </a:rPr>
              <a:t>® 1.4 </a:t>
            </a:r>
            <a:r>
              <a:rPr lang="zh-TW" altLang="en-US" sz="2400" dirty="0">
                <a:latin typeface="微軟正黑體" panose="020B0604030504040204" pitchFamily="34" charset="-120"/>
                <a:ea typeface="微軟正黑體" panose="020B0604030504040204" pitchFamily="34" charset="-120"/>
              </a:rPr>
              <a:t>創建了印第安納州印第安納波利斯北部的道路。</a:t>
            </a:r>
          </a:p>
          <a:p>
            <a:r>
              <a:rPr lang="zh-TW" altLang="en-US" sz="2400" dirty="0">
                <a:latin typeface="微軟正黑體" panose="020B0604030504040204" pitchFamily="34" charset="-120"/>
                <a:ea typeface="微軟正黑體" panose="020B0604030504040204" pitchFamily="34" charset="-120"/>
              </a:rPr>
              <a:t>駕駛可以在兩條路線</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高速公路和主幹道</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之間進行選擇以到達目的地，兩條路線在駕駛環境複雜性</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例如限速、交叉口</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交叉口的數量、密度</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有所不同</a:t>
            </a:r>
            <a:r>
              <a:rPr lang="zh-TW" altLang="en-US" sz="2000" dirty="0">
                <a:latin typeface="微軟正黑體" panose="020B0604030504040204" pitchFamily="34" charset="-120"/>
                <a:ea typeface="微軟正黑體" panose="020B0604030504040204" pitchFamily="34" charset="-120"/>
              </a:rPr>
              <a:t>。</a:t>
            </a:r>
          </a:p>
        </p:txBody>
      </p:sp>
      <p:pic>
        <p:nvPicPr>
          <p:cNvPr id="9" name="圖片 8">
            <a:extLst>
              <a:ext uri="{FF2B5EF4-FFF2-40B4-BE49-F238E27FC236}">
                <a16:creationId xmlns:a16="http://schemas.microsoft.com/office/drawing/2014/main" id="{F4518FC3-DD3F-4F6A-955E-0FDBD0380B19}"/>
              </a:ext>
            </a:extLst>
          </p:cNvPr>
          <p:cNvPicPr>
            <a:picLocks noChangeAspect="1"/>
          </p:cNvPicPr>
          <p:nvPr/>
        </p:nvPicPr>
        <p:blipFill>
          <a:blip r:embed="rId4"/>
          <a:stretch>
            <a:fillRect/>
          </a:stretch>
        </p:blipFill>
        <p:spPr>
          <a:xfrm>
            <a:off x="7084004" y="502079"/>
            <a:ext cx="4835279" cy="2647091"/>
          </a:xfrm>
          <a:prstGeom prst="rect">
            <a:avLst/>
          </a:prstGeom>
        </p:spPr>
      </p:pic>
      <p:pic>
        <p:nvPicPr>
          <p:cNvPr id="10" name="圖片 9">
            <a:extLst>
              <a:ext uri="{FF2B5EF4-FFF2-40B4-BE49-F238E27FC236}">
                <a16:creationId xmlns:a16="http://schemas.microsoft.com/office/drawing/2014/main" id="{7C40DB92-9F2E-45CC-B865-DE679F5F8140}"/>
              </a:ext>
            </a:extLst>
          </p:cNvPr>
          <p:cNvPicPr>
            <a:picLocks noChangeAspect="1"/>
          </p:cNvPicPr>
          <p:nvPr/>
        </p:nvPicPr>
        <p:blipFill>
          <a:blip r:embed="rId5"/>
          <a:stretch>
            <a:fillRect/>
          </a:stretch>
        </p:blipFill>
        <p:spPr>
          <a:xfrm>
            <a:off x="6913691" y="3730626"/>
            <a:ext cx="5278309" cy="2155117"/>
          </a:xfrm>
          <a:prstGeom prst="rect">
            <a:avLst/>
          </a:prstGeom>
        </p:spPr>
      </p:pic>
      <p:sp>
        <p:nvSpPr>
          <p:cNvPr id="3" name="橢圓 2">
            <a:extLst>
              <a:ext uri="{FF2B5EF4-FFF2-40B4-BE49-F238E27FC236}">
                <a16:creationId xmlns:a16="http://schemas.microsoft.com/office/drawing/2014/main" id="{CB215B86-1AFB-4304-BE36-6DC08344F685}"/>
              </a:ext>
            </a:extLst>
          </p:cNvPr>
          <p:cNvSpPr/>
          <p:nvPr/>
        </p:nvSpPr>
        <p:spPr>
          <a:xfrm>
            <a:off x="8646695" y="510592"/>
            <a:ext cx="449179" cy="4616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64059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4-2 </a:t>
            </a:r>
            <a:r>
              <a:rPr lang="zh-TW" altLang="en-US" dirty="0">
                <a:solidFill>
                  <a:srgbClr val="191B0E"/>
                </a:solidFill>
                <a:latin typeface="Franklin Gothic Book" panose="020B0503020102020204"/>
                <a:ea typeface="微軟正黑體" panose="020B0604030504040204" pitchFamily="34" charset="-120"/>
              </a:rPr>
              <a:t>儀器設備</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173CA1D3-1F4F-477A-913B-2DF51FA0347A}"/>
              </a:ext>
            </a:extLst>
          </p:cNvPr>
          <p:cNvSpPr>
            <a:spLocks noGrp="1"/>
          </p:cNvSpPr>
          <p:nvPr>
            <p:ph idx="1"/>
          </p:nvPr>
        </p:nvSpPr>
        <p:spPr>
          <a:xfrm>
            <a:off x="838200" y="1825625"/>
            <a:ext cx="10515600" cy="4351338"/>
          </a:xfrm>
        </p:spPr>
        <p:txBody>
          <a:bodyPr/>
          <a:lstStyle/>
          <a:p>
            <a:r>
              <a:rPr lang="zh-TW" altLang="en-US" dirty="0"/>
              <a:t>使用 </a:t>
            </a:r>
            <a:r>
              <a:rPr lang="en-US" altLang="zh-TW" dirty="0"/>
              <a:t>B-Alert X24 </a:t>
            </a:r>
            <a:r>
              <a:rPr lang="zh-TW" altLang="en-US" dirty="0"/>
              <a:t>腦電圖 </a:t>
            </a:r>
            <a:r>
              <a:rPr lang="en-US" altLang="zh-TW" dirty="0"/>
              <a:t>(EEG) </a:t>
            </a:r>
            <a:r>
              <a:rPr lang="zh-TW" altLang="en-US" dirty="0"/>
              <a:t>系統以 </a:t>
            </a:r>
            <a:r>
              <a:rPr lang="en-US" altLang="zh-TW" dirty="0"/>
              <a:t>256 Hz </a:t>
            </a:r>
            <a:r>
              <a:rPr lang="zh-TW" altLang="en-US" dirty="0"/>
              <a:t>的採樣率記錄參與者的腦電信號</a:t>
            </a:r>
            <a:r>
              <a:rPr lang="en-US" altLang="zh-TW" dirty="0"/>
              <a:t>(Advanced Brain Monitoring, 2017)</a:t>
            </a:r>
            <a:r>
              <a:rPr lang="zh-TW" altLang="en-US" dirty="0"/>
              <a:t>。如下圖所示，根據 </a:t>
            </a:r>
            <a:r>
              <a:rPr lang="en-US" altLang="zh-TW" dirty="0"/>
              <a:t>International 10-20 </a:t>
            </a:r>
            <a:r>
              <a:rPr lang="zh-TW" altLang="en-US" dirty="0"/>
              <a:t>系統 </a:t>
            </a:r>
            <a:r>
              <a:rPr lang="en-US" altLang="zh-TW" dirty="0"/>
              <a:t>(Klem, </a:t>
            </a:r>
            <a:r>
              <a:rPr lang="en-US" altLang="zh-TW" dirty="0" err="1"/>
              <a:t>Lüders</a:t>
            </a:r>
            <a:r>
              <a:rPr lang="en-US" altLang="zh-TW" dirty="0"/>
              <a:t>, Jasper, &amp; </a:t>
            </a:r>
            <a:r>
              <a:rPr lang="en-US" altLang="zh-TW" dirty="0" err="1"/>
              <a:t>Elger</a:t>
            </a:r>
            <a:r>
              <a:rPr lang="en-US" altLang="zh-TW" dirty="0"/>
              <a:t>, 1999) </a:t>
            </a:r>
            <a:r>
              <a:rPr lang="zh-TW" altLang="en-US" dirty="0"/>
              <a:t>放置了 </a:t>
            </a:r>
            <a:r>
              <a:rPr lang="en-US" altLang="zh-TW" dirty="0"/>
              <a:t>19 </a:t>
            </a:r>
            <a:r>
              <a:rPr lang="zh-TW" altLang="en-US" dirty="0"/>
              <a:t>個 </a:t>
            </a:r>
            <a:r>
              <a:rPr lang="en-US" altLang="zh-TW" dirty="0"/>
              <a:t>EEG </a:t>
            </a:r>
            <a:r>
              <a:rPr lang="zh-TW" altLang="en-US" dirty="0"/>
              <a:t>電極。</a:t>
            </a:r>
          </a:p>
        </p:txBody>
      </p:sp>
      <p:pic>
        <p:nvPicPr>
          <p:cNvPr id="5" name="圖片 4">
            <a:extLst>
              <a:ext uri="{FF2B5EF4-FFF2-40B4-BE49-F238E27FC236}">
                <a16:creationId xmlns:a16="http://schemas.microsoft.com/office/drawing/2014/main" id="{226B312D-C297-4917-A88F-30D05316C7AE}"/>
              </a:ext>
            </a:extLst>
          </p:cNvPr>
          <p:cNvPicPr>
            <a:picLocks noChangeAspect="1"/>
          </p:cNvPicPr>
          <p:nvPr/>
        </p:nvPicPr>
        <p:blipFill>
          <a:blip r:embed="rId3"/>
          <a:stretch>
            <a:fillRect/>
          </a:stretch>
        </p:blipFill>
        <p:spPr>
          <a:xfrm>
            <a:off x="7940478" y="3350796"/>
            <a:ext cx="3223519" cy="2874908"/>
          </a:xfrm>
          <a:prstGeom prst="rect">
            <a:avLst/>
          </a:prstGeom>
        </p:spPr>
      </p:pic>
      <p:sp>
        <p:nvSpPr>
          <p:cNvPr id="6" name="矩形 5">
            <a:extLst>
              <a:ext uri="{FF2B5EF4-FFF2-40B4-BE49-F238E27FC236}">
                <a16:creationId xmlns:a16="http://schemas.microsoft.com/office/drawing/2014/main" id="{5C9FEACA-6025-4714-B3DE-D031E165772E}"/>
              </a:ext>
            </a:extLst>
          </p:cNvPr>
          <p:cNvSpPr/>
          <p:nvPr/>
        </p:nvSpPr>
        <p:spPr>
          <a:xfrm>
            <a:off x="1716505" y="4998723"/>
            <a:ext cx="6096000" cy="646331"/>
          </a:xfrm>
          <a:prstGeom prst="rect">
            <a:avLst/>
          </a:prstGeom>
        </p:spPr>
        <p:txBody>
          <a:bodyPr>
            <a:spAutoFit/>
          </a:bodyPr>
          <a:lstStyle/>
          <a:p>
            <a:r>
              <a:rPr lang="zh-TW" altLang="en-US" dirty="0"/>
              <a:t>Agrawal </a:t>
            </a:r>
            <a:r>
              <a:rPr lang="en-US" altLang="zh-TW" dirty="0"/>
              <a:t>et</a:t>
            </a:r>
            <a:r>
              <a:rPr lang="zh-TW" altLang="en-US" dirty="0"/>
              <a:t> </a:t>
            </a:r>
            <a:r>
              <a:rPr lang="en-US" altLang="zh-TW" dirty="0"/>
              <a:t>al.,</a:t>
            </a:r>
            <a:r>
              <a:rPr lang="zh-TW" altLang="en-US" dirty="0"/>
              <a:t> </a:t>
            </a:r>
            <a:r>
              <a:rPr lang="en-US" altLang="zh-TW" dirty="0"/>
              <a:t>(</a:t>
            </a:r>
            <a:r>
              <a:rPr lang="zh-TW" altLang="en-US" dirty="0"/>
              <a:t>2020</a:t>
            </a:r>
            <a:r>
              <a:rPr lang="en-US" altLang="zh-TW" dirty="0"/>
              <a:t>)</a:t>
            </a:r>
            <a:r>
              <a:rPr lang="zh-TW" altLang="en-US" dirty="0"/>
              <a:t>提供了與大腦不同區域的不同頻帶功率相關的訊息誘發的認知和心理影響的全面描述。 。</a:t>
            </a:r>
          </a:p>
        </p:txBody>
      </p:sp>
    </p:spTree>
    <p:extLst>
      <p:ext uri="{BB962C8B-B14F-4D97-AF65-F5344CB8AC3E}">
        <p14:creationId xmlns:p14="http://schemas.microsoft.com/office/powerpoint/2010/main" val="2622533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DF2327B0-D5A4-445A-A95F-465E419B6452}"/>
              </a:ext>
            </a:extLst>
          </p:cNvPr>
          <p:cNvSpPr>
            <a:spLocks noGrp="1"/>
          </p:cNvSpPr>
          <p:nvPr>
            <p:ph idx="1"/>
          </p:nvPr>
        </p:nvSpPr>
        <p:spPr>
          <a:xfrm>
            <a:off x="838200" y="1825625"/>
            <a:ext cx="10515600" cy="4351338"/>
          </a:xfrm>
        </p:spPr>
        <p:txBody>
          <a:bodyPr>
            <a:normAutofit fontScale="92500" lnSpcReduction="10000"/>
          </a:bodyPr>
          <a:lstStyle/>
          <a:p>
            <a:r>
              <a:rPr lang="zh-TW" altLang="en-US" dirty="0">
                <a:latin typeface="微軟正黑體" panose="020B0604030504040204" pitchFamily="34" charset="-120"/>
                <a:ea typeface="微軟正黑體" panose="020B0604030504040204" pitchFamily="34" charset="-120"/>
              </a:rPr>
              <a:t>創建了</a:t>
            </a:r>
            <a:r>
              <a:rPr lang="zh-TW" altLang="en-US" dirty="0">
                <a:solidFill>
                  <a:srgbClr val="FF0000"/>
                </a:solidFill>
                <a:latin typeface="微軟正黑體" panose="020B0604030504040204" pitchFamily="34" charset="-120"/>
                <a:ea typeface="微軟正黑體" panose="020B0604030504040204" pitchFamily="34" charset="-120"/>
              </a:rPr>
              <a:t>兩個塞車路線</a:t>
            </a:r>
            <a:r>
              <a:rPr lang="zh-TW" altLang="en-US" dirty="0">
                <a:latin typeface="微軟正黑體" panose="020B0604030504040204" pitchFamily="34" charset="-120"/>
                <a:ea typeface="微軟正黑體" panose="020B0604030504040204" pitchFamily="34" charset="-120"/>
              </a:rPr>
              <a:t>（當前路線有和沒有擁堵）來分析下游擁堵對駕駛員路線選擇的影響。</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使用了兩種訊息來源：個人設備和公共基礎設施。</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個人設備位於模擬器下方的喇叭。</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公共的訊息是通過公路 </a:t>
            </a:r>
            <a:r>
              <a:rPr lang="en-US" altLang="zh-TW" dirty="0">
                <a:latin typeface="微軟正黑體" panose="020B0604030504040204" pitchFamily="34" charset="-120"/>
                <a:ea typeface="微軟正黑體" panose="020B0604030504040204" pitchFamily="34" charset="-120"/>
              </a:rPr>
              <a:t>VMS </a:t>
            </a:r>
            <a:r>
              <a:rPr lang="zh-TW" altLang="en-US" dirty="0">
                <a:latin typeface="微軟正黑體" panose="020B0604030504040204" pitchFamily="34" charset="-120"/>
                <a:ea typeface="微軟正黑體" panose="020B0604030504040204" pitchFamily="34" charset="-120"/>
              </a:rPr>
              <a:t>在高速公路路線的模擬環境中呈現。</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這項研究分析了駕駛員對第一路線選擇位置的路線選擇決策，為了避免與單次行程中的多個即時訊息提供相關的交互效應。</a:t>
            </a:r>
            <a:r>
              <a:rPr lang="zh-TW" altLang="en-US" dirty="0">
                <a:solidFill>
                  <a:srgbClr val="FF0000"/>
                </a:solidFill>
                <a:latin typeface="微軟正黑體" panose="020B0604030504040204" pitchFamily="34" charset="-120"/>
                <a:ea typeface="微軟正黑體" panose="020B0604030504040204" pitchFamily="34" charset="-120"/>
              </a:rPr>
              <a:t>創建四個即時場景</a:t>
            </a:r>
            <a:r>
              <a:rPr lang="zh-TW" altLang="en-US" dirty="0">
                <a:latin typeface="微軟正黑體" panose="020B0604030504040204" pitchFamily="34" charset="-120"/>
                <a:ea typeface="微軟正黑體" panose="020B0604030504040204" pitchFamily="34" charset="-120"/>
              </a:rPr>
              <a:t>，分析即時訊息特徵對路徑選擇行為的影響。包括：</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i</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無訊息 </a:t>
            </a:r>
            <a:r>
              <a:rPr lang="en-US" altLang="zh-TW" dirty="0">
                <a:latin typeface="微軟正黑體" panose="020B0604030504040204" pitchFamily="34" charset="-120"/>
                <a:ea typeface="微軟正黑體" panose="020B0604030504040204" pitchFamily="34" charset="-120"/>
              </a:rPr>
              <a:t>(NI)</a:t>
            </a:r>
          </a:p>
          <a:p>
            <a:pPr lvl="1"/>
            <a:r>
              <a:rPr lang="en-US" altLang="zh-TW" dirty="0">
                <a:latin typeface="微軟正黑體" panose="020B0604030504040204" pitchFamily="34" charset="-120"/>
                <a:ea typeface="微軟正黑體" panose="020B0604030504040204" pitchFamily="34" charset="-120"/>
              </a:rPr>
              <a:t>(ii) </a:t>
            </a:r>
            <a:r>
              <a:rPr lang="zh-TW" altLang="en-US" dirty="0">
                <a:latin typeface="微軟正黑體" panose="020B0604030504040204" pitchFamily="34" charset="-120"/>
                <a:ea typeface="微軟正黑體" panose="020B0604030504040204" pitchFamily="34" charset="-120"/>
              </a:rPr>
              <a:t>當前路線的行程時間 </a:t>
            </a:r>
            <a:r>
              <a:rPr lang="en-US" altLang="zh-TW" dirty="0">
                <a:latin typeface="微軟正黑體" panose="020B0604030504040204" pitchFamily="34" charset="-120"/>
                <a:ea typeface="微軟正黑體" panose="020B0604030504040204" pitchFamily="34" charset="-120"/>
              </a:rPr>
              <a:t>(CT)</a:t>
            </a:r>
          </a:p>
          <a:p>
            <a:pPr lvl="1"/>
            <a:r>
              <a:rPr lang="en-US" altLang="zh-TW" dirty="0">
                <a:latin typeface="微軟正黑體" panose="020B0604030504040204" pitchFamily="34" charset="-120"/>
                <a:ea typeface="微軟正黑體" panose="020B0604030504040204" pitchFamily="34" charset="-120"/>
              </a:rPr>
              <a:t>(iii) </a:t>
            </a:r>
            <a:r>
              <a:rPr lang="zh-TW" altLang="en-US" dirty="0">
                <a:latin typeface="微軟正黑體" panose="020B0604030504040204" pitchFamily="34" charset="-120"/>
                <a:ea typeface="微軟正黑體" panose="020B0604030504040204" pitchFamily="34" charset="-120"/>
              </a:rPr>
              <a:t>當前和替代路線的行程時間 </a:t>
            </a:r>
            <a:r>
              <a:rPr lang="en-US" altLang="zh-TW" dirty="0">
                <a:latin typeface="微軟正黑體" panose="020B0604030504040204" pitchFamily="34" charset="-120"/>
                <a:ea typeface="微軟正黑體" panose="020B0604030504040204" pitchFamily="34" charset="-120"/>
              </a:rPr>
              <a:t>(AT)</a:t>
            </a:r>
          </a:p>
          <a:p>
            <a:pPr lvl="1"/>
            <a:r>
              <a:rPr lang="en-US" altLang="zh-TW" dirty="0">
                <a:latin typeface="微軟正黑體" panose="020B0604030504040204" pitchFamily="34" charset="-120"/>
                <a:ea typeface="微軟正黑體" panose="020B0604030504040204" pitchFamily="34" charset="-120"/>
              </a:rPr>
              <a:t>(iv)</a:t>
            </a:r>
            <a:r>
              <a:rPr lang="zh-TW" altLang="en-US" dirty="0">
                <a:latin typeface="微軟正黑體" panose="020B0604030504040204" pitchFamily="34" charset="-120"/>
                <a:ea typeface="微軟正黑體" panose="020B0604030504040204" pitchFamily="34" charset="-120"/>
              </a:rPr>
              <a:t>下游塞車時，推薦替代路線的文字訊息（</a:t>
            </a:r>
            <a:r>
              <a:rPr lang="en-US" altLang="zh-TW" dirty="0">
                <a:latin typeface="微軟正黑體" panose="020B0604030504040204" pitchFamily="34" charset="-120"/>
                <a:ea typeface="微軟正黑體" panose="020B0604030504040204" pitchFamily="34" charset="-120"/>
              </a:rPr>
              <a:t>PI</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8747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DF2327B0-D5A4-445A-A95F-465E419B6452}"/>
              </a:ext>
            </a:extLst>
          </p:cNvPr>
          <p:cNvSpPr>
            <a:spLocks noGrp="1"/>
          </p:cNvSpPr>
          <p:nvPr>
            <p:ph idx="1"/>
          </p:nvPr>
        </p:nvSpPr>
        <p:spPr>
          <a:xfrm>
            <a:off x="838200" y="1825625"/>
            <a:ext cx="10515600" cy="4351338"/>
          </a:xfrm>
        </p:spPr>
        <p:txBody>
          <a:bodyPr>
            <a:normAutofit/>
          </a:bodyPr>
          <a:lstStyle/>
          <a:p>
            <a:r>
              <a:rPr lang="zh-TW" altLang="en-US" dirty="0">
                <a:latin typeface="微軟正黑體" panose="020B0604030504040204" pitchFamily="34" charset="-120"/>
                <a:ea typeface="微軟正黑體" panose="020B0604030504040204" pitchFamily="34" charset="-120"/>
              </a:rPr>
              <a:t>混合模型計算並收集了 </a:t>
            </a:r>
            <a:r>
              <a:rPr lang="en-US" altLang="zh-TW" dirty="0">
                <a:latin typeface="微軟正黑體" panose="020B0604030504040204" pitchFamily="34" charset="-120"/>
                <a:ea typeface="微軟正黑體" panose="020B0604030504040204" pitchFamily="34" charset="-120"/>
              </a:rPr>
              <a:t>32 </a:t>
            </a:r>
            <a:r>
              <a:rPr lang="zh-TW" altLang="en-US" dirty="0">
                <a:latin typeface="微軟正黑體" panose="020B0604030504040204" pitchFamily="34" charset="-120"/>
                <a:ea typeface="微軟正黑體" panose="020B0604030504040204" pitchFamily="34" charset="-120"/>
              </a:rPr>
              <a:t>個 </a:t>
            </a:r>
            <a:r>
              <a:rPr lang="en-US" altLang="zh-TW" dirty="0">
                <a:latin typeface="微軟正黑體" panose="020B0604030504040204" pitchFamily="34" charset="-120"/>
                <a:ea typeface="微軟正黑體" panose="020B0604030504040204" pitchFamily="34" charset="-120"/>
              </a:rPr>
              <a:t>EEG </a:t>
            </a:r>
            <a:r>
              <a:rPr lang="zh-TW" altLang="en-US" dirty="0">
                <a:latin typeface="微軟正黑體" panose="020B0604030504040204" pitchFamily="34" charset="-120"/>
                <a:ea typeface="微軟正黑體" panose="020B0604030504040204" pitchFamily="34" charset="-120"/>
              </a:rPr>
              <a:t>變量。訊息階段和選擇實施階段的 </a:t>
            </a:r>
            <a:r>
              <a:rPr lang="en-US" altLang="zh-TW" dirty="0">
                <a:latin typeface="微軟正黑體" panose="020B0604030504040204" pitchFamily="34" charset="-120"/>
                <a:ea typeface="微軟正黑體" panose="020B0604030504040204" pitchFamily="34" charset="-120"/>
              </a:rPr>
              <a:t>EEG </a:t>
            </a:r>
            <a:r>
              <a:rPr lang="zh-TW" altLang="en-US" dirty="0">
                <a:latin typeface="微軟正黑體" panose="020B0604030504040204" pitchFamily="34" charset="-120"/>
                <a:ea typeface="微軟正黑體" panose="020B0604030504040204" pitchFamily="34" charset="-120"/>
              </a:rPr>
              <a:t>變量分別表示為 </a:t>
            </a:r>
            <a:r>
              <a:rPr lang="en-US" altLang="zh-TW" dirty="0">
                <a:latin typeface="微軟正黑體" panose="020B0604030504040204" pitchFamily="34" charset="-120"/>
                <a:ea typeface="微軟正黑體" panose="020B0604030504040204" pitchFamily="34" charset="-120"/>
              </a:rPr>
              <a:t>I </a:t>
            </a:r>
            <a:r>
              <a:rPr lang="en-US" altLang="zh-TW" dirty="0" err="1">
                <a:latin typeface="微軟正黑體" panose="020B0604030504040204" pitchFamily="34" charset="-120"/>
                <a:ea typeface="微軟正黑體" panose="020B0604030504040204" pitchFamily="34" charset="-120"/>
              </a:rPr>
              <a:t>br</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和 </a:t>
            </a:r>
            <a:r>
              <a:rPr lang="en-US" altLang="zh-TW" dirty="0" err="1">
                <a:latin typeface="微軟正黑體" panose="020B0604030504040204" pitchFamily="34" charset="-120"/>
                <a:ea typeface="微軟正黑體" panose="020B0604030504040204" pitchFamily="34" charset="-120"/>
              </a:rPr>
              <a:t>Cbr</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b</a:t>
            </a:r>
            <a:r>
              <a:rPr lang="zh-TW" altLang="en-US" dirty="0">
                <a:latin typeface="微軟正黑體" panose="020B0604030504040204" pitchFamily="34" charset="-120"/>
                <a:ea typeface="微軟正黑體" panose="020B0604030504040204" pitchFamily="34" charset="-120"/>
              </a:rPr>
              <a:t>為</a:t>
            </a:r>
            <a:r>
              <a:rPr lang="en-US" altLang="zh-TW" dirty="0">
                <a:latin typeface="微軟正黑體" panose="020B0604030504040204" pitchFamily="34" charset="-120"/>
                <a:ea typeface="微軟正黑體" panose="020B0604030504040204" pitchFamily="34" charset="-120"/>
              </a:rPr>
              <a:t>EEG</a:t>
            </a:r>
            <a:r>
              <a:rPr lang="zh-TW" altLang="en-US" dirty="0">
                <a:latin typeface="微軟正黑體" panose="020B0604030504040204" pitchFamily="34" charset="-120"/>
                <a:ea typeface="微軟正黑體" panose="020B0604030504040204" pitchFamily="34" charset="-120"/>
              </a:rPr>
              <a:t>波段，即</a:t>
            </a:r>
            <a:r>
              <a:rPr lang="en-US" altLang="zh-TW" dirty="0">
                <a:latin typeface="微軟正黑體" panose="020B0604030504040204" pitchFamily="34" charset="-120"/>
                <a:ea typeface="微軟正黑體" panose="020B0604030504040204" pitchFamily="34" charset="-120"/>
              </a:rPr>
              <a:t>delta(δ)</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theta(θ)</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alpha(α)</a:t>
            </a:r>
            <a:r>
              <a:rPr lang="zh-TW" altLang="en-US" dirty="0">
                <a:latin typeface="微軟正黑體" panose="020B0604030504040204" pitchFamily="34" charset="-120"/>
                <a:ea typeface="微軟正黑體" panose="020B0604030504040204" pitchFamily="34" charset="-120"/>
              </a:rPr>
              <a:t>和</a:t>
            </a:r>
            <a:r>
              <a:rPr lang="en-US" altLang="zh-TW" dirty="0">
                <a:latin typeface="微軟正黑體" panose="020B0604030504040204" pitchFamily="34" charset="-120"/>
                <a:ea typeface="微軟正黑體" panose="020B0604030504040204" pitchFamily="34" charset="-120"/>
              </a:rPr>
              <a:t>beta(β):</a:t>
            </a:r>
            <a:endParaRPr lang="zh-TW" altLang="en-US"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其中 </a:t>
            </a:r>
            <a:r>
              <a:rPr lang="en-US" altLang="zh-TW" dirty="0">
                <a:latin typeface="微軟正黑體" panose="020B0604030504040204" pitchFamily="34" charset="-120"/>
                <a:ea typeface="微軟正黑體" panose="020B0604030504040204" pitchFamily="34" charset="-120"/>
              </a:rPr>
              <a:t>r </a:t>
            </a:r>
            <a:r>
              <a:rPr lang="zh-TW" altLang="en-US" dirty="0">
                <a:latin typeface="微軟正黑體" panose="020B0604030504040204" pitchFamily="34" charset="-120"/>
                <a:ea typeface="微軟正黑體" panose="020B0604030504040204" pitchFamily="34" charset="-120"/>
              </a:rPr>
              <a:t>是大腦區域，即額葉</a:t>
            </a:r>
            <a:r>
              <a:rPr lang="en-US" altLang="zh-TW" dirty="0">
                <a:latin typeface="微軟正黑體" panose="020B0604030504040204" pitchFamily="34" charset="-120"/>
                <a:ea typeface="微軟正黑體" panose="020B0604030504040204" pitchFamily="34" charset="-120"/>
              </a:rPr>
              <a:t>(F)</a:t>
            </a:r>
          </a:p>
          <a:p>
            <a:pPr lvl="1"/>
            <a:r>
              <a:rPr lang="zh-TW" altLang="en-US" dirty="0">
                <a:latin typeface="微軟正黑體" panose="020B0604030504040204" pitchFamily="34" charset="-120"/>
                <a:ea typeface="微軟正黑體" panose="020B0604030504040204" pitchFamily="34" charset="-120"/>
              </a:rPr>
              <a:t>中央頂葉</a:t>
            </a:r>
            <a:r>
              <a:rPr lang="en-US" altLang="zh-TW" dirty="0">
                <a:latin typeface="微軟正黑體" panose="020B0604030504040204" pitchFamily="34" charset="-120"/>
                <a:ea typeface="微軟正黑體" panose="020B0604030504040204" pitchFamily="34" charset="-120"/>
              </a:rPr>
              <a:t>(P)</a:t>
            </a:r>
          </a:p>
          <a:p>
            <a:pPr lvl="1"/>
            <a:r>
              <a:rPr lang="zh-TW" altLang="en-US" dirty="0">
                <a:latin typeface="微軟正黑體" panose="020B0604030504040204" pitchFamily="34" charset="-120"/>
                <a:ea typeface="微軟正黑體" panose="020B0604030504040204" pitchFamily="34" charset="-120"/>
              </a:rPr>
              <a:t>顳葉</a:t>
            </a:r>
            <a:r>
              <a:rPr lang="en-US" altLang="zh-TW" dirty="0">
                <a:latin typeface="微軟正黑體" panose="020B0604030504040204" pitchFamily="34" charset="-120"/>
                <a:ea typeface="微軟正黑體" panose="020B0604030504040204" pitchFamily="34" charset="-120"/>
              </a:rPr>
              <a:t>(T)</a:t>
            </a:r>
          </a:p>
          <a:p>
            <a:pPr lvl="1"/>
            <a:r>
              <a:rPr lang="zh-TW" altLang="en-US" dirty="0">
                <a:latin typeface="微軟正黑體" panose="020B0604030504040204" pitchFamily="34" charset="-120"/>
                <a:ea typeface="微軟正黑體" panose="020B0604030504040204" pitchFamily="34" charset="-120"/>
              </a:rPr>
              <a:t>枕葉</a:t>
            </a:r>
            <a:r>
              <a:rPr lang="en-US" altLang="zh-TW" dirty="0">
                <a:latin typeface="微軟正黑體" panose="020B0604030504040204" pitchFamily="34" charset="-120"/>
                <a:ea typeface="微軟正黑體" panose="020B0604030504040204" pitchFamily="34" charset="-120"/>
              </a:rPr>
              <a:t>(O)</a:t>
            </a:r>
            <a:r>
              <a:rPr lang="zh-TW" altLang="en-US" dirty="0">
                <a:latin typeface="微軟正黑體" panose="020B0604030504040204" pitchFamily="34" charset="-120"/>
                <a:ea typeface="微軟正黑體" panose="020B0604030504040204" pitchFamily="34" charset="-120"/>
              </a:rPr>
              <a:t>，</a:t>
            </a:r>
          </a:p>
        </p:txBody>
      </p:sp>
      <p:pic>
        <p:nvPicPr>
          <p:cNvPr id="5" name="圖片 4">
            <a:extLst>
              <a:ext uri="{FF2B5EF4-FFF2-40B4-BE49-F238E27FC236}">
                <a16:creationId xmlns:a16="http://schemas.microsoft.com/office/drawing/2014/main" id="{0E2DDCDD-B5F6-4588-B79D-150108BD8BDB}"/>
              </a:ext>
            </a:extLst>
          </p:cNvPr>
          <p:cNvPicPr>
            <a:picLocks noChangeAspect="1"/>
          </p:cNvPicPr>
          <p:nvPr/>
        </p:nvPicPr>
        <p:blipFill rotWithShape="1">
          <a:blip r:embed="rId4">
            <a:extLst>
              <a:ext uri="{28A0092B-C50C-407E-A947-70E740481C1C}">
                <a14:useLocalDpi xmlns:a14="http://schemas.microsoft.com/office/drawing/2010/main" val="0"/>
              </a:ext>
            </a:extLst>
          </a:blip>
          <a:srcRect l="17982" t="10686" r="10170" b="24657"/>
          <a:stretch/>
        </p:blipFill>
        <p:spPr>
          <a:xfrm>
            <a:off x="5888760" y="3311525"/>
            <a:ext cx="5002862" cy="3377374"/>
          </a:xfrm>
          <a:prstGeom prst="rect">
            <a:avLst/>
          </a:prstGeom>
        </p:spPr>
      </p:pic>
    </p:spTree>
    <p:extLst>
      <p:ext uri="{BB962C8B-B14F-4D97-AF65-F5344CB8AC3E}">
        <p14:creationId xmlns:p14="http://schemas.microsoft.com/office/powerpoint/2010/main" val="326317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4" name="內容版面配置區 2">
            <a:extLst>
              <a:ext uri="{FF2B5EF4-FFF2-40B4-BE49-F238E27FC236}">
                <a16:creationId xmlns:a16="http://schemas.microsoft.com/office/drawing/2014/main" id="{5590223B-9375-456D-A95A-2078AADF78F6}"/>
              </a:ext>
            </a:extLst>
          </p:cNvPr>
          <p:cNvSpPr>
            <a:spLocks noGrp="1"/>
          </p:cNvSpPr>
          <p:nvPr>
            <p:ph idx="1"/>
          </p:nvPr>
        </p:nvSpPr>
        <p:spPr>
          <a:xfrm>
            <a:off x="838200" y="1825625"/>
            <a:ext cx="10515600" cy="4351338"/>
          </a:xfrm>
        </p:spPr>
        <p:txBody>
          <a:bodyPr>
            <a:normAutofit/>
          </a:bodyPr>
          <a:lstStyle/>
          <a:p>
            <a:r>
              <a:rPr lang="zh-TW" altLang="en-US" sz="2600" dirty="0">
                <a:latin typeface="微軟正黑體" panose="020B0604030504040204" pitchFamily="34" charset="-120"/>
                <a:ea typeface="微軟正黑體" panose="020B0604030504040204" pitchFamily="34" charset="-120"/>
              </a:rPr>
              <a:t>通過對對應於第一個路徑選擇位置分成三個時間，並整合功率：</a:t>
            </a:r>
            <a:endParaRPr lang="en-US" altLang="zh-TW" sz="2600" dirty="0">
              <a:latin typeface="微軟正黑體" panose="020B0604030504040204" pitchFamily="34" charset="-120"/>
              <a:ea typeface="微軟正黑體" panose="020B0604030504040204" pitchFamily="34" charset="-120"/>
            </a:endParaRPr>
          </a:p>
          <a:p>
            <a:pPr lvl="1"/>
            <a:r>
              <a:rPr lang="en-US" altLang="zh-TW" sz="2200" dirty="0">
                <a:latin typeface="微軟正黑體" panose="020B0604030504040204" pitchFamily="34" charset="-120"/>
                <a:ea typeface="微軟正黑體" panose="020B0604030504040204" pitchFamily="34" charset="-120"/>
              </a:rPr>
              <a:t>(</a:t>
            </a:r>
            <a:r>
              <a:rPr lang="en-US" altLang="zh-TW" sz="2200" dirty="0" err="1">
                <a:latin typeface="微軟正黑體" panose="020B0604030504040204" pitchFamily="34" charset="-120"/>
                <a:ea typeface="微軟正黑體" panose="020B0604030504040204" pitchFamily="34" charset="-120"/>
              </a:rPr>
              <a:t>i</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在訊息呈現前</a:t>
            </a:r>
            <a:endParaRPr lang="en-US" altLang="zh-TW" sz="2200" dirty="0">
              <a:latin typeface="微軟正黑體" panose="020B0604030504040204" pitchFamily="34" charset="-120"/>
              <a:ea typeface="微軟正黑體" panose="020B0604030504040204" pitchFamily="34" charset="-120"/>
            </a:endParaRPr>
          </a:p>
          <a:p>
            <a:pPr lvl="1"/>
            <a:r>
              <a:rPr lang="en-US" altLang="zh-TW" sz="2200" dirty="0">
                <a:latin typeface="微軟正黑體" panose="020B0604030504040204" pitchFamily="34" charset="-120"/>
                <a:ea typeface="微軟正黑體" panose="020B0604030504040204" pitchFamily="34" charset="-120"/>
              </a:rPr>
              <a:t>(ii)</a:t>
            </a:r>
            <a:r>
              <a:rPr lang="zh-TW" altLang="en-US" sz="2200" dirty="0">
                <a:latin typeface="微軟正黑體" panose="020B0604030504040204" pitchFamily="34" charset="-120"/>
                <a:ea typeface="微軟正黑體" panose="020B0604030504040204" pitchFamily="34" charset="-120"/>
              </a:rPr>
              <a:t>在訊息提供期間和之後</a:t>
            </a:r>
            <a:r>
              <a:rPr lang="en-US" altLang="zh-TW" sz="2200" dirty="0">
                <a:latin typeface="微軟正黑體" panose="020B0604030504040204" pitchFamily="34" charset="-120"/>
                <a:ea typeface="微軟正黑體" panose="020B0604030504040204" pitchFamily="34" charset="-120"/>
              </a:rPr>
              <a:t>(t1)</a:t>
            </a:r>
            <a:r>
              <a:rPr lang="zh-TW" altLang="en-US" sz="2200" dirty="0">
                <a:latin typeface="微軟正黑體" panose="020B0604030504040204" pitchFamily="34" charset="-120"/>
                <a:ea typeface="微軟正黑體" panose="020B0604030504040204" pitchFamily="34" charset="-120"/>
              </a:rPr>
              <a:t> </a:t>
            </a:r>
            <a:endParaRPr lang="en-US" altLang="zh-TW" sz="2200" dirty="0">
              <a:latin typeface="微軟正黑體" panose="020B0604030504040204" pitchFamily="34" charset="-120"/>
              <a:ea typeface="微軟正黑體" panose="020B0604030504040204" pitchFamily="34" charset="-120"/>
            </a:endParaRPr>
          </a:p>
          <a:p>
            <a:pPr lvl="1"/>
            <a:r>
              <a:rPr lang="en-US" altLang="zh-TW" sz="2200" dirty="0">
                <a:latin typeface="微軟正黑體" panose="020B0604030504040204" pitchFamily="34" charset="-120"/>
                <a:ea typeface="微軟正黑體" panose="020B0604030504040204" pitchFamily="34" charset="-120"/>
              </a:rPr>
              <a:t>(iii) </a:t>
            </a:r>
            <a:r>
              <a:rPr lang="zh-TW" altLang="en-US" sz="2200" dirty="0">
                <a:latin typeface="微軟正黑體" panose="020B0604030504040204" pitchFamily="34" charset="-120"/>
                <a:ea typeface="微軟正黑體" panose="020B0604030504040204" pitchFamily="34" charset="-120"/>
              </a:rPr>
              <a:t>在路線選擇位置之前</a:t>
            </a:r>
            <a:r>
              <a:rPr lang="en-US" altLang="zh-TW" sz="2200" dirty="0">
                <a:latin typeface="微軟正黑體" panose="020B0604030504040204" pitchFamily="34" charset="-120"/>
                <a:ea typeface="微軟正黑體" panose="020B0604030504040204" pitchFamily="34" charset="-120"/>
              </a:rPr>
              <a:t>(t2) </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lvl="1"/>
            <a:r>
              <a:rPr lang="en-US" altLang="zh-TW" sz="2000" dirty="0">
                <a:latin typeface="微軟正黑體" panose="020B0604030504040204" pitchFamily="34" charset="-120"/>
                <a:ea typeface="微軟正黑體" panose="020B0604030504040204" pitchFamily="34" charset="-120"/>
              </a:rPr>
              <a:t>t0</a:t>
            </a:r>
            <a:r>
              <a:rPr lang="zh-TW" altLang="en-US" sz="2000" dirty="0">
                <a:solidFill>
                  <a:schemeClr val="tx1">
                    <a:lumMod val="95000"/>
                    <a:lumOff val="5000"/>
                  </a:schemeClr>
                </a:solidFill>
                <a:latin typeface="微軟正黑體" panose="020B0604030504040204" pitchFamily="34" charset="-120"/>
                <a:ea typeface="微軟正黑體" panose="020B0604030504040204" pitchFamily="34" charset="-120"/>
              </a:rPr>
              <a:t>被當作分析頻帶功率的標準，以減少駕駛員腦電圖數據異質性的影響</a:t>
            </a:r>
            <a:endParaRPr lang="en-US" altLang="zh-TW" sz="2200" dirty="0">
              <a:latin typeface="微軟正黑體" panose="020B0604030504040204" pitchFamily="34" charset="-120"/>
              <a:ea typeface="微軟正黑體" panose="020B0604030504040204" pitchFamily="34" charset="-120"/>
            </a:endParaRPr>
          </a:p>
          <a:p>
            <a:pPr lvl="1"/>
            <a:r>
              <a:rPr lang="en-US" altLang="zh-TW" sz="2200" dirty="0">
                <a:latin typeface="微軟正黑體" panose="020B0604030504040204" pitchFamily="34" charset="-120"/>
                <a:ea typeface="微軟正黑體" panose="020B0604030504040204" pitchFamily="34" charset="-120"/>
              </a:rPr>
              <a:t>t1 </a:t>
            </a:r>
            <a:r>
              <a:rPr lang="zh-TW" altLang="en-US" sz="2200" dirty="0">
                <a:latin typeface="微軟正黑體" panose="020B0604030504040204" pitchFamily="34" charset="-120"/>
                <a:ea typeface="微軟正黑體" panose="020B0604030504040204" pitchFamily="34" charset="-120"/>
              </a:rPr>
              <a:t>是從聽覺訊息開始到該訊息提供結束後 </a:t>
            </a:r>
            <a:r>
              <a:rPr lang="en-US" altLang="zh-TW" sz="2200" dirty="0">
                <a:latin typeface="微軟正黑體" panose="020B0604030504040204" pitchFamily="34" charset="-120"/>
                <a:ea typeface="微軟正黑體" panose="020B0604030504040204" pitchFamily="34" charset="-120"/>
              </a:rPr>
              <a:t>10 </a:t>
            </a:r>
            <a:r>
              <a:rPr lang="zh-TW" altLang="en-US" sz="2200" dirty="0">
                <a:latin typeface="微軟正黑體" panose="020B0604030504040204" pitchFamily="34" charset="-120"/>
                <a:ea typeface="微軟正黑體" panose="020B0604030504040204" pitchFamily="34" charset="-120"/>
              </a:rPr>
              <a:t>秒之間的時間段。</a:t>
            </a:r>
            <a:endParaRPr lang="en-US" altLang="zh-TW" sz="2200" dirty="0">
              <a:latin typeface="微軟正黑體" panose="020B0604030504040204" pitchFamily="34" charset="-120"/>
              <a:ea typeface="微軟正黑體" panose="020B0604030504040204" pitchFamily="34" charset="-120"/>
            </a:endParaRPr>
          </a:p>
          <a:p>
            <a:pPr lvl="1"/>
            <a:r>
              <a:rPr lang="en-US" altLang="zh-TW" sz="2200" dirty="0">
                <a:latin typeface="微軟正黑體" panose="020B0604030504040204" pitchFamily="34" charset="-120"/>
                <a:ea typeface="微軟正黑體" panose="020B0604030504040204" pitchFamily="34" charset="-120"/>
              </a:rPr>
              <a:t>t2 </a:t>
            </a:r>
            <a:r>
              <a:rPr lang="zh-TW" altLang="en-US" sz="2200" dirty="0">
                <a:latin typeface="微軟正黑體" panose="020B0604030504040204" pitchFamily="34" charset="-120"/>
                <a:ea typeface="微軟正黑體" panose="020B0604030504040204" pitchFamily="34" charset="-120"/>
              </a:rPr>
              <a:t>代表路徑選擇實施階段，定義為到達第一個路徑選擇位置的交叉口（在主幹道上）或出口（在高速公路上）之前的 </a:t>
            </a:r>
            <a:r>
              <a:rPr lang="en-US" altLang="zh-TW" sz="2200" dirty="0">
                <a:latin typeface="微軟正黑體" panose="020B0604030504040204" pitchFamily="34" charset="-120"/>
                <a:ea typeface="微軟正黑體" panose="020B0604030504040204" pitchFamily="34" charset="-120"/>
              </a:rPr>
              <a:t>10 </a:t>
            </a:r>
            <a:r>
              <a:rPr lang="zh-TW" altLang="en-US" sz="2200" dirty="0">
                <a:latin typeface="微軟正黑體" panose="020B0604030504040204" pitchFamily="34" charset="-120"/>
                <a:ea typeface="微軟正黑體" panose="020B0604030504040204" pitchFamily="34" charset="-120"/>
              </a:rPr>
              <a:t>秒時間段</a:t>
            </a:r>
            <a:endParaRPr lang="en-US" altLang="zh-TW" sz="2200" dirty="0">
              <a:latin typeface="微軟正黑體" panose="020B0604030504040204" pitchFamily="34" charset="-120"/>
              <a:ea typeface="微軟正黑體" panose="020B0604030504040204" pitchFamily="34" charset="-120"/>
            </a:endParaRPr>
          </a:p>
        </p:txBody>
      </p:sp>
      <p:sp>
        <p:nvSpPr>
          <p:cNvPr id="5" name="標題 1">
            <a:extLst>
              <a:ext uri="{FF2B5EF4-FFF2-40B4-BE49-F238E27FC236}">
                <a16:creationId xmlns:a16="http://schemas.microsoft.com/office/drawing/2014/main" id="{8FB56539-282C-4FC6-93C0-484EBC19F5A6}"/>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Tree>
    <p:extLst>
      <p:ext uri="{BB962C8B-B14F-4D97-AF65-F5344CB8AC3E}">
        <p14:creationId xmlns:p14="http://schemas.microsoft.com/office/powerpoint/2010/main" val="303403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5. </a:t>
            </a:r>
            <a:r>
              <a:rPr lang="zh-TW" altLang="en-US" dirty="0">
                <a:solidFill>
                  <a:srgbClr val="191B0E"/>
                </a:solidFill>
                <a:latin typeface="微軟正黑體" panose="020B0604030504040204" pitchFamily="34" charset="-120"/>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66B1ECEA-390B-4D86-805C-021E8B7B011F}"/>
              </a:ext>
            </a:extLst>
          </p:cNvPr>
          <p:cNvSpPr>
            <a:spLocks noGrp="1"/>
          </p:cNvSpPr>
          <p:nvPr>
            <p:ph idx="1"/>
          </p:nvPr>
        </p:nvSpPr>
        <p:spPr>
          <a:xfrm>
            <a:off x="838200" y="1825625"/>
            <a:ext cx="10515600" cy="4351338"/>
          </a:xfrm>
        </p:spPr>
        <p:txBody>
          <a:bodyPr>
            <a:normAutofit/>
          </a:bodyPr>
          <a:lstStyle/>
          <a:p>
            <a:r>
              <a:rPr lang="zh-TW" altLang="en-US" sz="2000" dirty="0">
                <a:latin typeface="微軟正黑體" panose="020B0604030504040204" pitchFamily="34" charset="-120"/>
                <a:ea typeface="微軟正黑體" panose="020B0604030504040204" pitchFamily="34" charset="-120"/>
              </a:rPr>
              <a:t>左圖代表所有實驗運行按路線分組的訊息場景分佈。右表是每條路線上每種情況下觀察到的路線選擇</a:t>
            </a:r>
            <a:r>
              <a:rPr lang="zh-TW" altLang="en-US" sz="2000" dirty="0">
                <a:solidFill>
                  <a:srgbClr val="FF0000"/>
                </a:solidFill>
                <a:latin typeface="微軟正黑體" panose="020B0604030504040204" pitchFamily="34" charset="-120"/>
                <a:ea typeface="微軟正黑體" panose="020B0604030504040204" pitchFamily="34" charset="-120"/>
              </a:rPr>
              <a:t>。在沒有提供訊息的情況下，兩條路線上的整體觀察行為相似，但在提供即時訊息時明顯不同。 表示切換決策時訊息提供的重要性。</a:t>
            </a:r>
          </a:p>
        </p:txBody>
      </p:sp>
      <p:pic>
        <p:nvPicPr>
          <p:cNvPr id="5" name="圖片 4">
            <a:extLst>
              <a:ext uri="{FF2B5EF4-FFF2-40B4-BE49-F238E27FC236}">
                <a16:creationId xmlns:a16="http://schemas.microsoft.com/office/drawing/2014/main" id="{48F70126-544A-428D-833A-D650A9769E28}"/>
              </a:ext>
            </a:extLst>
          </p:cNvPr>
          <p:cNvPicPr>
            <a:picLocks noChangeAspect="1"/>
          </p:cNvPicPr>
          <p:nvPr/>
        </p:nvPicPr>
        <p:blipFill rotWithShape="1">
          <a:blip r:embed="rId3"/>
          <a:srcRect l="4953"/>
          <a:stretch/>
        </p:blipFill>
        <p:spPr>
          <a:xfrm>
            <a:off x="0" y="3007423"/>
            <a:ext cx="4909909" cy="2671952"/>
          </a:xfrm>
          <a:prstGeom prst="rect">
            <a:avLst/>
          </a:prstGeom>
        </p:spPr>
      </p:pic>
      <p:sp>
        <p:nvSpPr>
          <p:cNvPr id="6" name="矩形 5">
            <a:extLst>
              <a:ext uri="{FF2B5EF4-FFF2-40B4-BE49-F238E27FC236}">
                <a16:creationId xmlns:a16="http://schemas.microsoft.com/office/drawing/2014/main" id="{48662A27-151F-413F-8931-C2EAD7A6CC96}"/>
              </a:ext>
            </a:extLst>
          </p:cNvPr>
          <p:cNvSpPr/>
          <p:nvPr/>
        </p:nvSpPr>
        <p:spPr>
          <a:xfrm>
            <a:off x="515961" y="5743503"/>
            <a:ext cx="3877985"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按路線和實驗運行的訊息場景分佈。</a:t>
            </a:r>
          </a:p>
        </p:txBody>
      </p:sp>
      <p:pic>
        <p:nvPicPr>
          <p:cNvPr id="7" name="圖片 6">
            <a:extLst>
              <a:ext uri="{FF2B5EF4-FFF2-40B4-BE49-F238E27FC236}">
                <a16:creationId xmlns:a16="http://schemas.microsoft.com/office/drawing/2014/main" id="{3E452562-9DE8-46E9-B658-BC612CF91723}"/>
              </a:ext>
            </a:extLst>
          </p:cNvPr>
          <p:cNvPicPr>
            <a:picLocks noChangeAspect="1"/>
          </p:cNvPicPr>
          <p:nvPr/>
        </p:nvPicPr>
        <p:blipFill>
          <a:blip r:embed="rId4"/>
          <a:stretch>
            <a:fillRect/>
          </a:stretch>
        </p:blipFill>
        <p:spPr>
          <a:xfrm>
            <a:off x="5037727" y="5440703"/>
            <a:ext cx="7154273" cy="1076475"/>
          </a:xfrm>
          <a:prstGeom prst="rect">
            <a:avLst/>
          </a:prstGeom>
        </p:spPr>
      </p:pic>
      <p:sp>
        <p:nvSpPr>
          <p:cNvPr id="9" name="矩形 8">
            <a:extLst>
              <a:ext uri="{FF2B5EF4-FFF2-40B4-BE49-F238E27FC236}">
                <a16:creationId xmlns:a16="http://schemas.microsoft.com/office/drawing/2014/main" id="{154C2D2B-E83E-45BC-B91B-E4E7B125D59E}"/>
              </a:ext>
            </a:extLst>
          </p:cNvPr>
          <p:cNvSpPr/>
          <p:nvPr/>
        </p:nvSpPr>
        <p:spPr>
          <a:xfrm>
            <a:off x="7599200" y="5130350"/>
            <a:ext cx="2031325"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變換道路行為統計</a:t>
            </a:r>
          </a:p>
        </p:txBody>
      </p:sp>
      <p:sp>
        <p:nvSpPr>
          <p:cNvPr id="3" name="矩形 2">
            <a:extLst>
              <a:ext uri="{FF2B5EF4-FFF2-40B4-BE49-F238E27FC236}">
                <a16:creationId xmlns:a16="http://schemas.microsoft.com/office/drawing/2014/main" id="{39C387A9-9101-4223-AF52-6C78A51C85C5}"/>
              </a:ext>
            </a:extLst>
          </p:cNvPr>
          <p:cNvSpPr/>
          <p:nvPr/>
        </p:nvSpPr>
        <p:spPr>
          <a:xfrm>
            <a:off x="4876800" y="3561055"/>
            <a:ext cx="6096000" cy="1200329"/>
          </a:xfrm>
          <a:prstGeom prst="rect">
            <a:avLst/>
          </a:prstGeom>
        </p:spPr>
        <p:txBody>
          <a:bodyPr>
            <a:spAutoFit/>
          </a:bodyPr>
          <a:lstStyle/>
          <a:p>
            <a:pPr lvl="1"/>
            <a:r>
              <a:rPr lang="en-US" altLang="zh-TW" dirty="0">
                <a:latin typeface="微軟正黑體" panose="020B0604030504040204" pitchFamily="34" charset="-120"/>
                <a:ea typeface="微軟正黑體" panose="020B0604030504040204" pitchFamily="34" charset="-120"/>
              </a:rPr>
              <a:t>(NI):</a:t>
            </a:r>
            <a:r>
              <a:rPr lang="zh-TW" altLang="en-US" dirty="0">
                <a:latin typeface="微軟正黑體" panose="020B0604030504040204" pitchFamily="34" charset="-120"/>
                <a:ea typeface="微軟正黑體" panose="020B0604030504040204" pitchFamily="34" charset="-120"/>
              </a:rPr>
              <a:t>無訊息</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(CT):</a:t>
            </a:r>
            <a:r>
              <a:rPr lang="zh-TW" altLang="en-US" dirty="0">
                <a:latin typeface="微軟正黑體" panose="020B0604030504040204" pitchFamily="34" charset="-120"/>
                <a:ea typeface="微軟正黑體" panose="020B0604030504040204" pitchFamily="34" charset="-120"/>
              </a:rPr>
              <a:t>當前路線的行程時間</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(AT):</a:t>
            </a:r>
            <a:r>
              <a:rPr lang="zh-TW" altLang="en-US" dirty="0">
                <a:latin typeface="微軟正黑體" panose="020B0604030504040204" pitchFamily="34" charset="-120"/>
                <a:ea typeface="微軟正黑體" panose="020B0604030504040204" pitchFamily="34" charset="-120"/>
              </a:rPr>
              <a:t>當前和替代路線的行程時間</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(PI ):</a:t>
            </a:r>
            <a:r>
              <a:rPr lang="zh-TW" altLang="en-US" dirty="0">
                <a:latin typeface="微軟正黑體" panose="020B0604030504040204" pitchFamily="34" charset="-120"/>
                <a:ea typeface="微軟正黑體" panose="020B0604030504040204" pitchFamily="34" charset="-120"/>
              </a:rPr>
              <a:t>下游塞車時，推薦替代路線的文字訊息。</a:t>
            </a:r>
          </a:p>
        </p:txBody>
      </p:sp>
    </p:spTree>
    <p:extLst>
      <p:ext uri="{BB962C8B-B14F-4D97-AF65-F5344CB8AC3E}">
        <p14:creationId xmlns:p14="http://schemas.microsoft.com/office/powerpoint/2010/main" val="129840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51472CE8-6804-4938-80A8-604C3C179BE3}"/>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越高的 </a:t>
            </a:r>
            <a:r>
              <a:rPr lang="en-US" altLang="zh-TW" sz="2400" dirty="0">
                <a:latin typeface="微軟正黑體" panose="020B0604030504040204" pitchFamily="34" charset="-120"/>
                <a:ea typeface="微軟正黑體" panose="020B0604030504040204" pitchFamily="34" charset="-120"/>
              </a:rPr>
              <a:t>β </a:t>
            </a:r>
            <a:r>
              <a:rPr lang="zh-TW" altLang="en-US" sz="2400" dirty="0">
                <a:latin typeface="微軟正黑體" panose="020B0604030504040204" pitchFamily="34" charset="-120"/>
                <a:ea typeface="微軟正黑體" panose="020B0604030504040204" pitchFamily="34" charset="-120"/>
              </a:rPr>
              <a:t>波段表示</a:t>
            </a:r>
            <a:r>
              <a:rPr lang="en-US" altLang="zh-TW" sz="2400" dirty="0">
                <a:latin typeface="微軟正黑體" panose="020B0604030504040204" pitchFamily="34" charset="-120"/>
                <a:ea typeface="微軟正黑體" panose="020B0604030504040204" pitchFamily="34" charset="-120"/>
              </a:rPr>
              <a:t>:</a:t>
            </a:r>
          </a:p>
          <a:p>
            <a:pPr lvl="1"/>
            <a:r>
              <a:rPr lang="zh-TW" altLang="en-US" sz="2000" dirty="0">
                <a:latin typeface="微軟正黑體" panose="020B0604030504040204" pitchFamily="34" charset="-120"/>
                <a:ea typeface="微軟正黑體" panose="020B0604030504040204" pitchFamily="34" charset="-120"/>
              </a:rPr>
              <a:t>能力與增加的心理壓力</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即情緒緊張和壓力</a:t>
            </a:r>
            <a:r>
              <a:rPr lang="en-US" altLang="zh-TW" sz="2000" dirty="0">
                <a:latin typeface="微軟正黑體" panose="020B0604030504040204" pitchFamily="34" charset="-120"/>
                <a:ea typeface="微軟正黑體" panose="020B0604030504040204" pitchFamily="34" charset="-120"/>
              </a:rPr>
              <a:t>)(Alonso, Romero, </a:t>
            </a:r>
            <a:r>
              <a:rPr lang="en-US" altLang="zh-TW" sz="2000" dirty="0" err="1">
                <a:latin typeface="微軟正黑體" panose="020B0604030504040204" pitchFamily="34" charset="-120"/>
                <a:ea typeface="微軟正黑體" panose="020B0604030504040204" pitchFamily="34" charset="-120"/>
              </a:rPr>
              <a:t>Ballester</a:t>
            </a:r>
            <a:r>
              <a:rPr lang="en-US" altLang="zh-TW" sz="2000" dirty="0">
                <a:latin typeface="微軟正黑體" panose="020B0604030504040204" pitchFamily="34" charset="-120"/>
                <a:ea typeface="微軟正黑體" panose="020B0604030504040204" pitchFamily="34" charset="-120"/>
              </a:rPr>
              <a:t>, </a:t>
            </a:r>
            <a:r>
              <a:rPr lang="en-US" altLang="zh-TW" sz="2000" dirty="0" err="1">
                <a:latin typeface="微軟正黑體" panose="020B0604030504040204" pitchFamily="34" charset="-120"/>
                <a:ea typeface="微軟正黑體" panose="020B0604030504040204" pitchFamily="34" charset="-120"/>
              </a:rPr>
              <a:t>Antonijoan</a:t>
            </a:r>
            <a:r>
              <a:rPr lang="en-US" altLang="zh-TW" sz="2000" dirty="0">
                <a:latin typeface="微軟正黑體" panose="020B0604030504040204" pitchFamily="34" charset="-120"/>
                <a:ea typeface="微軟正黑體" panose="020B0604030504040204" pitchFamily="34" charset="-120"/>
              </a:rPr>
              <a:t>, &amp; </a:t>
            </a:r>
            <a:r>
              <a:rPr lang="en-US" altLang="zh-TW" sz="2000" dirty="0" err="1">
                <a:latin typeface="微軟正黑體" panose="020B0604030504040204" pitchFamily="34" charset="-120"/>
                <a:ea typeface="微軟正黑體" panose="020B0604030504040204" pitchFamily="34" charset="-120"/>
              </a:rPr>
              <a:t>Mananas</a:t>
            </a:r>
            <a:r>
              <a:rPr lang="en-US" altLang="zh-TW" sz="2000" dirty="0">
                <a:latin typeface="微軟正黑體" panose="020B0604030504040204" pitchFamily="34" charset="-120"/>
                <a:ea typeface="微軟正黑體" panose="020B0604030504040204" pitchFamily="34" charset="-120"/>
              </a:rPr>
              <a:t>, 2015)</a:t>
            </a:r>
          </a:p>
          <a:p>
            <a:pPr lvl="1"/>
            <a:r>
              <a:rPr lang="zh-TW" altLang="en-US" sz="2000" dirty="0">
                <a:latin typeface="微軟正黑體" panose="020B0604030504040204" pitchFamily="34" charset="-120"/>
                <a:ea typeface="微軟正黑體" panose="020B0604030504040204" pitchFamily="34" charset="-120"/>
              </a:rPr>
              <a:t>注意力增加</a:t>
            </a:r>
            <a:r>
              <a:rPr lang="en-US" altLang="zh-TW" sz="2000" dirty="0">
                <a:latin typeface="微軟正黑體" panose="020B0604030504040204" pitchFamily="34" charset="-120"/>
                <a:ea typeface="微軟正黑體" panose="020B0604030504040204" pitchFamily="34" charset="-120"/>
              </a:rPr>
              <a:t>(Morales</a:t>
            </a: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et al., 2017; </a:t>
            </a:r>
            <a:r>
              <a:rPr lang="en-US" altLang="zh-TW" sz="2000" dirty="0" err="1">
                <a:latin typeface="微軟正黑體" panose="020B0604030504040204" pitchFamily="34" charset="-120"/>
                <a:ea typeface="微軟正黑體" panose="020B0604030504040204" pitchFamily="34" charset="-120"/>
              </a:rPr>
              <a:t>Okogbaa</a:t>
            </a:r>
            <a:r>
              <a:rPr lang="en-US" altLang="zh-TW" sz="2000" dirty="0">
                <a:latin typeface="微軟正黑體" panose="020B0604030504040204" pitchFamily="34" charset="-120"/>
                <a:ea typeface="微軟正黑體" panose="020B0604030504040204" pitchFamily="34" charset="-120"/>
              </a:rPr>
              <a:t>, Shell&amp; </a:t>
            </a:r>
            <a:r>
              <a:rPr lang="en-US" altLang="zh-TW" sz="2000" dirty="0" err="1">
                <a:latin typeface="微軟正黑體" panose="020B0604030504040204" pitchFamily="34" charset="-120"/>
                <a:ea typeface="微軟正黑體" panose="020B0604030504040204" pitchFamily="34" charset="-120"/>
              </a:rPr>
              <a:t>Filipusic</a:t>
            </a:r>
            <a:r>
              <a:rPr lang="en-US" altLang="zh-TW" sz="2000" dirty="0">
                <a:latin typeface="微軟正黑體" panose="020B0604030504040204" pitchFamily="34" charset="-120"/>
                <a:ea typeface="微軟正黑體" panose="020B0604030504040204" pitchFamily="34" charset="-120"/>
              </a:rPr>
              <a:t>, 1994),</a:t>
            </a:r>
          </a:p>
          <a:p>
            <a:pPr lvl="1"/>
            <a:r>
              <a:rPr lang="zh-TW" altLang="en-US" sz="2000" dirty="0">
                <a:latin typeface="微軟正黑體" panose="020B0604030504040204" pitchFamily="34" charset="-120"/>
                <a:ea typeface="微軟正黑體" panose="020B0604030504040204" pitchFamily="34" charset="-120"/>
              </a:rPr>
              <a:t>認知處理的增加 </a:t>
            </a:r>
            <a:r>
              <a:rPr lang="en-US" altLang="zh-TW" sz="2000" dirty="0">
                <a:latin typeface="微軟正黑體" panose="020B0604030504040204" pitchFamily="34" charset="-120"/>
                <a:ea typeface="微軟正黑體" panose="020B0604030504040204" pitchFamily="34" charset="-120"/>
              </a:rPr>
              <a:t>(Ray &amp; Cole, 1985)</a:t>
            </a:r>
          </a:p>
          <a:p>
            <a:pPr lvl="1"/>
            <a:r>
              <a:rPr lang="zh-TW" altLang="en-US" sz="2000" dirty="0">
                <a:latin typeface="微軟正黑體" panose="020B0604030504040204" pitchFamily="34" charset="-120"/>
                <a:ea typeface="微軟正黑體" panose="020B0604030504040204" pitchFamily="34" charset="-120"/>
              </a:rPr>
              <a:t>決策過程 </a:t>
            </a:r>
            <a:r>
              <a:rPr lang="en-US" altLang="zh-TW" sz="2000" dirty="0">
                <a:latin typeface="微軟正黑體" panose="020B0604030504040204" pitchFamily="34" charset="-120"/>
                <a:ea typeface="微軟正黑體" panose="020B0604030504040204" pitchFamily="34" charset="-120"/>
              </a:rPr>
              <a:t>(Lin et al., 2018)</a:t>
            </a:r>
          </a:p>
          <a:p>
            <a:pPr lvl="1"/>
            <a:r>
              <a:rPr lang="zh-TW" altLang="en-US" sz="2000" dirty="0">
                <a:latin typeface="微軟正黑體" panose="020B0604030504040204" pitchFamily="34" charset="-120"/>
                <a:ea typeface="微軟正黑體" panose="020B0604030504040204" pitchFamily="34" charset="-120"/>
              </a:rPr>
              <a:t>外部注意力 </a:t>
            </a:r>
            <a:r>
              <a:rPr lang="en-US" altLang="zh-TW" sz="2000" dirty="0">
                <a:latin typeface="微軟正黑體" panose="020B0604030504040204" pitchFamily="34" charset="-120"/>
                <a:ea typeface="微軟正黑體" panose="020B0604030504040204" pitchFamily="34" charset="-120"/>
              </a:rPr>
              <a:t>(</a:t>
            </a:r>
            <a:r>
              <a:rPr lang="en-US" altLang="zh-TW" sz="2000" dirty="0" err="1">
                <a:latin typeface="微軟正黑體" panose="020B0604030504040204" pitchFamily="34" charset="-120"/>
                <a:ea typeface="微軟正黑體" panose="020B0604030504040204" pitchFamily="34" charset="-120"/>
              </a:rPr>
              <a:t>Abhang</a:t>
            </a:r>
            <a:r>
              <a:rPr lang="en-US" altLang="zh-TW" sz="2000" dirty="0">
                <a:latin typeface="微軟正黑體" panose="020B0604030504040204" pitchFamily="34" charset="-120"/>
                <a:ea typeface="微軟正黑體" panose="020B0604030504040204" pitchFamily="34" charset="-120"/>
              </a:rPr>
              <a:t> et al., 2016) )</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因此，假設潛變量 </a:t>
            </a:r>
            <a:r>
              <a:rPr lang="en-US" altLang="zh-TW" sz="2400" dirty="0">
                <a:solidFill>
                  <a:srgbClr val="FF0000"/>
                </a:solidFill>
                <a:latin typeface="微軟正黑體" panose="020B0604030504040204" pitchFamily="34" charset="-120"/>
                <a:ea typeface="微軟正黑體" panose="020B0604030504040204" pitchFamily="34" charset="-120"/>
              </a:rPr>
              <a:t>I β </a:t>
            </a:r>
            <a:r>
              <a:rPr lang="zh-TW" altLang="en-US" sz="2400" dirty="0">
                <a:latin typeface="微軟正黑體" panose="020B0604030504040204" pitchFamily="34" charset="-120"/>
                <a:ea typeface="微軟正黑體" panose="020B0604030504040204" pitchFamily="34" charset="-120"/>
              </a:rPr>
              <a:t>代表駕駛員在處理即時訊息時所付出的</a:t>
            </a:r>
            <a:r>
              <a:rPr lang="zh-TW" altLang="en-US" sz="2400" dirty="0">
                <a:solidFill>
                  <a:srgbClr val="FF0000"/>
                </a:solidFill>
                <a:latin typeface="微軟正黑體" panose="020B0604030504040204" pitchFamily="34" charset="-120"/>
                <a:ea typeface="微軟正黑體" panose="020B0604030504040204" pitchFamily="34" charset="-120"/>
              </a:rPr>
              <a:t>認知的努力量以及由此引起的心理壓力</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78092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BE25BEA2-B7C2-4F9E-9ECB-FD7D00F25305}"/>
              </a:ext>
            </a:extLst>
          </p:cNvPr>
          <p:cNvSpPr>
            <a:spLocks noGrp="1"/>
          </p:cNvSpPr>
          <p:nvPr>
            <p:ph idx="1"/>
          </p:nvPr>
        </p:nvSpPr>
        <p:spPr>
          <a:xfrm>
            <a:off x="838200" y="1825625"/>
            <a:ext cx="10515600" cy="4351338"/>
          </a:xfrm>
        </p:spPr>
        <p:txBody>
          <a:bodyPr>
            <a:normAutofit/>
          </a:bodyPr>
          <a:lstStyle/>
          <a:p>
            <a:r>
              <a:rPr lang="en-US" altLang="zh-TW" sz="2400" dirty="0">
                <a:latin typeface="微軟正黑體" panose="020B0604030504040204" pitchFamily="34" charset="-120"/>
                <a:ea typeface="微軟正黑體" panose="020B0604030504040204" pitchFamily="34" charset="-120"/>
              </a:rPr>
              <a:t>alpha </a:t>
            </a:r>
            <a:r>
              <a:rPr lang="zh-TW" altLang="en-US" sz="2400" dirty="0">
                <a:latin typeface="微軟正黑體" panose="020B0604030504040204" pitchFamily="34" charset="-120"/>
                <a:ea typeface="微軟正黑體" panose="020B0604030504040204" pitchFamily="34" charset="-120"/>
              </a:rPr>
              <a:t>波段功率的降低表示</a:t>
            </a:r>
            <a:r>
              <a:rPr lang="en-US" altLang="zh-TW" sz="2400" dirty="0">
                <a:latin typeface="微軟正黑體" panose="020B0604030504040204" pitchFamily="34" charset="-120"/>
                <a:ea typeface="微軟正黑體" panose="020B0604030504040204" pitchFamily="34" charset="-120"/>
              </a:rPr>
              <a:t>:</a:t>
            </a:r>
          </a:p>
          <a:p>
            <a:pPr lvl="1"/>
            <a:r>
              <a:rPr lang="zh-TW" altLang="en-US" sz="2000" dirty="0">
                <a:latin typeface="微軟正黑體" panose="020B0604030504040204" pitchFamily="34" charset="-120"/>
                <a:ea typeface="微軟正黑體" panose="020B0604030504040204" pitchFamily="34" charset="-120"/>
              </a:rPr>
              <a:t>增加對外部環境的警覺性和注意力 </a:t>
            </a:r>
            <a:r>
              <a:rPr lang="en-US" altLang="zh-TW" sz="2000" dirty="0">
                <a:latin typeface="微軟正黑體" panose="020B0604030504040204" pitchFamily="34" charset="-120"/>
                <a:ea typeface="微軟正黑體" panose="020B0604030504040204" pitchFamily="34" charset="-120"/>
              </a:rPr>
              <a:t>(</a:t>
            </a:r>
            <a:r>
              <a:rPr lang="en-US" altLang="zh-TW" sz="2000" dirty="0" err="1">
                <a:latin typeface="微軟正黑體" panose="020B0604030504040204" pitchFamily="34" charset="-120"/>
                <a:ea typeface="微軟正黑體" panose="020B0604030504040204" pitchFamily="34" charset="-120"/>
              </a:rPr>
              <a:t>Aftanas</a:t>
            </a:r>
            <a:r>
              <a:rPr lang="en-US" altLang="zh-TW" sz="2000" dirty="0">
                <a:latin typeface="微軟正黑體" panose="020B0604030504040204" pitchFamily="34" charset="-120"/>
                <a:ea typeface="微軟正黑體" panose="020B0604030504040204" pitchFamily="34" charset="-120"/>
              </a:rPr>
              <a:t> &amp; </a:t>
            </a:r>
            <a:r>
              <a:rPr lang="en-US" altLang="zh-TW" sz="2000" dirty="0" err="1">
                <a:latin typeface="微軟正黑體" panose="020B0604030504040204" pitchFamily="34" charset="-120"/>
                <a:ea typeface="微軟正黑體" panose="020B0604030504040204" pitchFamily="34" charset="-120"/>
              </a:rPr>
              <a:t>Golocheikine</a:t>
            </a:r>
            <a:r>
              <a:rPr lang="en-US" altLang="zh-TW" sz="2000" dirty="0">
                <a:latin typeface="微軟正黑體" panose="020B0604030504040204" pitchFamily="34" charset="-120"/>
                <a:ea typeface="微軟正黑體" panose="020B0604030504040204" pitchFamily="34" charset="-120"/>
              </a:rPr>
              <a:t>, 2001; </a:t>
            </a:r>
            <a:r>
              <a:rPr lang="en-US" altLang="zh-TW" sz="2000" dirty="0" err="1">
                <a:latin typeface="微軟正黑體" panose="020B0604030504040204" pitchFamily="34" charset="-120"/>
                <a:ea typeface="微軟正黑體" panose="020B0604030504040204" pitchFamily="34" charset="-120"/>
              </a:rPr>
              <a:t>Okogbaa</a:t>
            </a:r>
            <a:r>
              <a:rPr lang="en-US" altLang="zh-TW" sz="2000" dirty="0">
                <a:latin typeface="微軟正黑體" panose="020B0604030504040204" pitchFamily="34" charset="-120"/>
                <a:ea typeface="微軟正黑體" panose="020B0604030504040204" pitchFamily="34" charset="-120"/>
              </a:rPr>
              <a:t> et al., 1994; Ray &amp; Cole, 1985)</a:t>
            </a:r>
          </a:p>
          <a:p>
            <a:pPr lvl="1"/>
            <a:r>
              <a:rPr lang="zh-TW" altLang="en-US" sz="2000" dirty="0">
                <a:latin typeface="微軟正黑體" panose="020B0604030504040204" pitchFamily="34" charset="-120"/>
                <a:ea typeface="微軟正黑體" panose="020B0604030504040204" pitchFamily="34" charset="-120"/>
              </a:rPr>
              <a:t>增加認知處理和期望</a:t>
            </a:r>
            <a:r>
              <a:rPr lang="en-US" altLang="zh-TW" sz="2000" dirty="0">
                <a:latin typeface="微軟正黑體" panose="020B0604030504040204" pitchFamily="34" charset="-120"/>
                <a:ea typeface="微軟正黑體" panose="020B0604030504040204" pitchFamily="34" charset="-120"/>
              </a:rPr>
              <a:t>(</a:t>
            </a:r>
            <a:r>
              <a:rPr lang="en-US" altLang="zh-TW" sz="2000" dirty="0" err="1">
                <a:latin typeface="微軟正黑體" panose="020B0604030504040204" pitchFamily="34" charset="-120"/>
                <a:ea typeface="微軟正黑體" panose="020B0604030504040204" pitchFamily="34" charset="-120"/>
              </a:rPr>
              <a:t>Aftanas</a:t>
            </a:r>
            <a:r>
              <a:rPr lang="en-US" altLang="zh-TW" sz="2000" dirty="0">
                <a:latin typeface="微軟正黑體" panose="020B0604030504040204" pitchFamily="34" charset="-120"/>
                <a:ea typeface="微軟正黑體" panose="020B0604030504040204" pitchFamily="34" charset="-120"/>
              </a:rPr>
              <a:t> &amp; </a:t>
            </a:r>
            <a:r>
              <a:rPr lang="en-US" altLang="zh-TW" sz="2000" dirty="0" err="1">
                <a:latin typeface="微軟正黑體" panose="020B0604030504040204" pitchFamily="34" charset="-120"/>
                <a:ea typeface="微軟正黑體" panose="020B0604030504040204" pitchFamily="34" charset="-120"/>
              </a:rPr>
              <a:t>Golocheikine</a:t>
            </a:r>
            <a:r>
              <a:rPr lang="en-US" altLang="zh-TW" sz="2000" dirty="0">
                <a:latin typeface="微軟正黑體" panose="020B0604030504040204" pitchFamily="34" charset="-120"/>
                <a:ea typeface="微軟正黑體" panose="020B0604030504040204" pitchFamily="34" charset="-120"/>
              </a:rPr>
              <a:t>, 2001)</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lvl="1"/>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Foxe</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Simpson &amp;</a:t>
            </a:r>
            <a:r>
              <a:rPr lang="zh-TW" altLang="en-US" sz="2000" dirty="0">
                <a:latin typeface="微軟正黑體" panose="020B0604030504040204" pitchFamily="34" charset="-120"/>
                <a:ea typeface="微軟正黑體" panose="020B0604030504040204" pitchFamily="34" charset="-120"/>
              </a:rPr>
              <a:t> </a:t>
            </a:r>
            <a:r>
              <a:rPr lang="en-US" altLang="zh-TW" sz="2000" dirty="0" err="1">
                <a:latin typeface="微軟正黑體" panose="020B0604030504040204" pitchFamily="34" charset="-120"/>
                <a:ea typeface="微軟正黑體" panose="020B0604030504040204" pitchFamily="34" charset="-120"/>
              </a:rPr>
              <a:t>Ahlfors</a:t>
            </a:r>
            <a:r>
              <a:rPr lang="en-US" altLang="zh-TW" sz="2000" dirty="0">
                <a:latin typeface="微軟正黑體" panose="020B0604030504040204" pitchFamily="34" charset="-120"/>
                <a:ea typeface="微軟正黑體" panose="020B0604030504040204" pitchFamily="34" charset="-120"/>
              </a:rPr>
              <a:t> (1998) </a:t>
            </a:r>
            <a:r>
              <a:rPr lang="zh-TW" altLang="en-US" sz="2000" dirty="0">
                <a:latin typeface="微軟正黑體" panose="020B0604030504040204" pitchFamily="34" charset="-120"/>
                <a:ea typeface="微軟正黑體" panose="020B0604030504040204" pitchFamily="34" charset="-120"/>
              </a:rPr>
              <a:t>表示下頂葉和枕葉 </a:t>
            </a:r>
            <a:r>
              <a:rPr lang="en-US" altLang="zh-TW" sz="2000" dirty="0">
                <a:latin typeface="微軟正黑體" panose="020B0604030504040204" pitchFamily="34" charset="-120"/>
                <a:ea typeface="微軟正黑體" panose="020B0604030504040204" pitchFamily="34" charset="-120"/>
              </a:rPr>
              <a:t>α </a:t>
            </a:r>
            <a:r>
              <a:rPr lang="zh-TW" altLang="en-US" sz="2000" dirty="0">
                <a:latin typeface="微軟正黑體" panose="020B0604030504040204" pitchFamily="34" charset="-120"/>
                <a:ea typeface="微軟正黑體" panose="020B0604030504040204" pitchFamily="34" charset="-120"/>
              </a:rPr>
              <a:t>波段功與視覺刺激的準備情況有關。</a:t>
            </a:r>
            <a:endParaRPr lang="en-US" altLang="zh-TW" sz="2000" dirty="0">
              <a:latin typeface="微軟正黑體" panose="020B0604030504040204" pitchFamily="34" charset="-120"/>
              <a:ea typeface="微軟正黑體" panose="020B0604030504040204" pitchFamily="34" charset="-120"/>
            </a:endParaRPr>
          </a:p>
          <a:p>
            <a:pPr lvl="1"/>
            <a:r>
              <a:rPr lang="en-US" altLang="zh-TW" sz="2000" dirty="0">
                <a:latin typeface="微軟正黑體" panose="020B0604030504040204" pitchFamily="34" charset="-120"/>
                <a:ea typeface="微軟正黑體" panose="020B0604030504040204" pitchFamily="34" charset="-120"/>
              </a:rPr>
              <a:t>Agrawal et al., 2020</a:t>
            </a:r>
            <a:r>
              <a:rPr lang="zh-TW" altLang="en-US" sz="2000" dirty="0">
                <a:latin typeface="微軟正黑體" panose="020B0604030504040204" pitchFamily="34" charset="-120"/>
                <a:ea typeface="微軟正黑體" panose="020B0604030504040204" pitchFamily="34" charset="-120"/>
              </a:rPr>
              <a:t>發現感知和處理更多訊息有更好的表現</a:t>
            </a:r>
            <a:endParaRPr lang="en-US" altLang="zh-TW" sz="20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 因此假設 </a:t>
            </a:r>
            <a:r>
              <a:rPr lang="en-US" altLang="zh-TW" sz="2400" dirty="0">
                <a:solidFill>
                  <a:srgbClr val="FF0000"/>
                </a:solidFill>
                <a:latin typeface="微軟正黑體" panose="020B0604030504040204" pitchFamily="34" charset="-120"/>
                <a:ea typeface="微軟正黑體" panose="020B0604030504040204" pitchFamily="34" charset="-120"/>
              </a:rPr>
              <a:t>C α </a:t>
            </a:r>
            <a:r>
              <a:rPr lang="zh-TW" altLang="en-US" sz="2400" dirty="0">
                <a:latin typeface="微軟正黑體" panose="020B0604030504040204" pitchFamily="34" charset="-120"/>
                <a:ea typeface="微軟正黑體" panose="020B0604030504040204" pitchFamily="34" charset="-120"/>
              </a:rPr>
              <a:t>代表了駕駛員在選擇實施階段對道路環境的</a:t>
            </a:r>
            <a:r>
              <a:rPr lang="zh-TW" altLang="en-US" sz="2400" dirty="0">
                <a:solidFill>
                  <a:srgbClr val="FF0000"/>
                </a:solidFill>
                <a:latin typeface="微軟正黑體" panose="020B0604030504040204" pitchFamily="34" charset="-120"/>
                <a:ea typeface="微軟正黑體" panose="020B0604030504040204" pitchFamily="34" charset="-120"/>
              </a:rPr>
              <a:t>警覺性和注意力</a:t>
            </a:r>
            <a:r>
              <a:rPr lang="zh-TW" altLang="en-US" sz="2400" dirty="0">
                <a:latin typeface="微軟正黑體" panose="020B0604030504040204" pitchFamily="34" charset="-120"/>
                <a:ea typeface="微軟正黑體" panose="020B0604030504040204" pitchFamily="34" charset="-120"/>
              </a:rPr>
              <a:t>水準的變化。</a:t>
            </a:r>
          </a:p>
        </p:txBody>
      </p:sp>
    </p:spTree>
    <p:extLst>
      <p:ext uri="{BB962C8B-B14F-4D97-AF65-F5344CB8AC3E}">
        <p14:creationId xmlns:p14="http://schemas.microsoft.com/office/powerpoint/2010/main" val="1000899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893E78D1-C8D9-4B4A-8ABF-98BFDB84A379}"/>
              </a:ext>
            </a:extLst>
          </p:cNvPr>
          <p:cNvSpPr>
            <a:spLocks noGrp="1"/>
          </p:cNvSpPr>
          <p:nvPr>
            <p:ph idx="1"/>
          </p:nvPr>
        </p:nvSpPr>
        <p:spPr>
          <a:xfrm>
            <a:off x="838200" y="1825625"/>
            <a:ext cx="4552950" cy="4351338"/>
          </a:xfrm>
        </p:spPr>
        <p:txBody>
          <a:bodyPr/>
          <a:lstStyle/>
          <a:p>
            <a:r>
              <a:rPr lang="zh-TW" altLang="en-US" dirty="0">
                <a:latin typeface="微軟正黑體" panose="020B0604030504040204" pitchFamily="34" charset="-120"/>
                <a:ea typeface="微軟正黑體" panose="020B0604030504040204" pitchFamily="34" charset="-120"/>
              </a:rPr>
              <a:t>使用在 </a:t>
            </a:r>
            <a:r>
              <a:rPr lang="en-US" altLang="zh-TW" dirty="0" err="1">
                <a:latin typeface="微軟正黑體" panose="020B0604030504040204" pitchFamily="34" charset="-120"/>
                <a:ea typeface="微軟正黑體" panose="020B0604030504040204" pitchFamily="34" charset="-120"/>
              </a:rPr>
              <a:t>lavaan</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中的加權最小二平方法和</a:t>
            </a:r>
            <a:r>
              <a:rPr lang="zh-TW" altLang="en-US" dirty="0"/>
              <a:t>變異數</a:t>
            </a:r>
            <a:r>
              <a:rPr lang="zh-TW" altLang="en-US" dirty="0">
                <a:latin typeface="微軟正黑體" panose="020B0604030504040204" pitchFamily="34" charset="-120"/>
                <a:ea typeface="微軟正黑體" panose="020B0604030504040204" pitchFamily="34" charset="-120"/>
              </a:rPr>
              <a:t>調整 </a:t>
            </a:r>
            <a:r>
              <a:rPr lang="en-US" altLang="zh-TW" dirty="0">
                <a:latin typeface="微軟正黑體" panose="020B0604030504040204" pitchFamily="34" charset="-120"/>
                <a:ea typeface="微軟正黑體" panose="020B0604030504040204" pitchFamily="34" charset="-120"/>
              </a:rPr>
              <a:t>(WLSMV) </a:t>
            </a:r>
            <a:r>
              <a:rPr lang="zh-TW" altLang="en-US" dirty="0">
                <a:latin typeface="微軟正黑體" panose="020B0604030504040204" pitchFamily="34" charset="-120"/>
                <a:ea typeface="微軟正黑體" panose="020B0604030504040204" pitchFamily="34" charset="-120"/>
              </a:rPr>
              <a:t>估計器估計了混合路線選擇模型</a:t>
            </a:r>
          </a:p>
        </p:txBody>
      </p:sp>
      <p:pic>
        <p:nvPicPr>
          <p:cNvPr id="5" name="圖片 4">
            <a:extLst>
              <a:ext uri="{FF2B5EF4-FFF2-40B4-BE49-F238E27FC236}">
                <a16:creationId xmlns:a16="http://schemas.microsoft.com/office/drawing/2014/main" id="{B2A49A0B-8C33-453A-ACEF-5D852BC772DB}"/>
              </a:ext>
            </a:extLst>
          </p:cNvPr>
          <p:cNvPicPr>
            <a:picLocks noChangeAspect="1"/>
          </p:cNvPicPr>
          <p:nvPr/>
        </p:nvPicPr>
        <p:blipFill>
          <a:blip r:embed="rId4"/>
          <a:stretch>
            <a:fillRect/>
          </a:stretch>
        </p:blipFill>
        <p:spPr>
          <a:xfrm>
            <a:off x="5600700" y="1995143"/>
            <a:ext cx="6324600" cy="3508033"/>
          </a:xfrm>
          <a:prstGeom prst="rect">
            <a:avLst/>
          </a:prstGeom>
        </p:spPr>
      </p:pic>
      <p:sp>
        <p:nvSpPr>
          <p:cNvPr id="6" name="矩形 5">
            <a:extLst>
              <a:ext uri="{FF2B5EF4-FFF2-40B4-BE49-F238E27FC236}">
                <a16:creationId xmlns:a16="http://schemas.microsoft.com/office/drawing/2014/main" id="{C19DB41A-3F05-4C5E-AD5D-D5C95344CF23}"/>
              </a:ext>
            </a:extLst>
          </p:cNvPr>
          <p:cNvSpPr/>
          <p:nvPr/>
        </p:nvSpPr>
        <p:spPr>
          <a:xfrm>
            <a:off x="7054840" y="5807631"/>
            <a:ext cx="3416320" cy="369332"/>
          </a:xfrm>
          <a:prstGeom prst="rect">
            <a:avLst/>
          </a:prstGeom>
        </p:spPr>
        <p:txBody>
          <a:bodyPr wrap="none">
            <a:spAutoFit/>
          </a:bodyPr>
          <a:lstStyle/>
          <a:p>
            <a:r>
              <a:rPr lang="zh-TW" altLang="en-US" dirty="0"/>
              <a:t>估計的混合路徑選擇模型結構。</a:t>
            </a:r>
          </a:p>
        </p:txBody>
      </p:sp>
      <p:sp>
        <p:nvSpPr>
          <p:cNvPr id="7" name="矩形 6">
            <a:extLst>
              <a:ext uri="{FF2B5EF4-FFF2-40B4-BE49-F238E27FC236}">
                <a16:creationId xmlns:a16="http://schemas.microsoft.com/office/drawing/2014/main" id="{70CA65D3-1499-41B5-9D60-6A5BBBCF4F56}"/>
              </a:ext>
            </a:extLst>
          </p:cNvPr>
          <p:cNvSpPr/>
          <p:nvPr/>
        </p:nvSpPr>
        <p:spPr>
          <a:xfrm>
            <a:off x="8439834" y="4098211"/>
            <a:ext cx="646331" cy="369332"/>
          </a:xfrm>
          <a:prstGeom prst="rect">
            <a:avLst/>
          </a:prstGeom>
        </p:spPr>
        <p:txBody>
          <a:bodyPr wrap="none">
            <a:spAutoFit/>
          </a:bodyPr>
          <a:lstStyle/>
          <a:p>
            <a:r>
              <a:rPr lang="zh-TW" altLang="en-US" dirty="0">
                <a:solidFill>
                  <a:srgbClr val="FF0000"/>
                </a:solidFill>
              </a:rPr>
              <a:t>效用</a:t>
            </a:r>
          </a:p>
        </p:txBody>
      </p:sp>
      <p:sp>
        <p:nvSpPr>
          <p:cNvPr id="9" name="矩形 8">
            <a:extLst>
              <a:ext uri="{FF2B5EF4-FFF2-40B4-BE49-F238E27FC236}">
                <a16:creationId xmlns:a16="http://schemas.microsoft.com/office/drawing/2014/main" id="{5C7ED07F-3D15-422A-8FD9-38877EED9D55}"/>
              </a:ext>
            </a:extLst>
          </p:cNvPr>
          <p:cNvSpPr/>
          <p:nvPr/>
        </p:nvSpPr>
        <p:spPr>
          <a:xfrm>
            <a:off x="5067984" y="4185960"/>
            <a:ext cx="646331" cy="369332"/>
          </a:xfrm>
          <a:prstGeom prst="rect">
            <a:avLst/>
          </a:prstGeom>
        </p:spPr>
        <p:txBody>
          <a:bodyPr wrap="none">
            <a:spAutoFit/>
          </a:bodyPr>
          <a:lstStyle/>
          <a:p>
            <a:r>
              <a:rPr lang="zh-TW" altLang="en-US" dirty="0">
                <a:solidFill>
                  <a:srgbClr val="FF0000"/>
                </a:solidFill>
              </a:rPr>
              <a:t>擁塞</a:t>
            </a:r>
          </a:p>
        </p:txBody>
      </p:sp>
      <p:sp>
        <p:nvSpPr>
          <p:cNvPr id="10" name="矩形 9">
            <a:extLst>
              <a:ext uri="{FF2B5EF4-FFF2-40B4-BE49-F238E27FC236}">
                <a16:creationId xmlns:a16="http://schemas.microsoft.com/office/drawing/2014/main" id="{9D22E5D6-2425-4AB8-9163-14736F6FAFB2}"/>
              </a:ext>
            </a:extLst>
          </p:cNvPr>
          <p:cNvSpPr/>
          <p:nvPr/>
        </p:nvSpPr>
        <p:spPr>
          <a:xfrm>
            <a:off x="4837152" y="3749438"/>
            <a:ext cx="877163" cy="369332"/>
          </a:xfrm>
          <a:prstGeom prst="rect">
            <a:avLst/>
          </a:prstGeom>
        </p:spPr>
        <p:txBody>
          <a:bodyPr wrap="none">
            <a:spAutoFit/>
          </a:bodyPr>
          <a:lstStyle/>
          <a:p>
            <a:r>
              <a:rPr lang="zh-TW" altLang="en-US" dirty="0">
                <a:solidFill>
                  <a:srgbClr val="FF0000"/>
                </a:solidFill>
              </a:rPr>
              <a:t>個人化</a:t>
            </a:r>
          </a:p>
        </p:txBody>
      </p:sp>
      <p:sp>
        <p:nvSpPr>
          <p:cNvPr id="11" name="矩形 10">
            <a:extLst>
              <a:ext uri="{FF2B5EF4-FFF2-40B4-BE49-F238E27FC236}">
                <a16:creationId xmlns:a16="http://schemas.microsoft.com/office/drawing/2014/main" id="{43DF9036-EA14-46D2-95AA-B42C3263300E}"/>
              </a:ext>
            </a:extLst>
          </p:cNvPr>
          <p:cNvSpPr/>
          <p:nvPr/>
        </p:nvSpPr>
        <p:spPr>
          <a:xfrm>
            <a:off x="10471160" y="4118491"/>
            <a:ext cx="646331" cy="369332"/>
          </a:xfrm>
          <a:prstGeom prst="rect">
            <a:avLst/>
          </a:prstGeom>
        </p:spPr>
        <p:txBody>
          <a:bodyPr wrap="none">
            <a:spAutoFit/>
          </a:bodyPr>
          <a:lstStyle/>
          <a:p>
            <a:r>
              <a:rPr lang="zh-TW" altLang="en-US" dirty="0">
                <a:solidFill>
                  <a:srgbClr val="FF0000"/>
                </a:solidFill>
              </a:rPr>
              <a:t>變換</a:t>
            </a:r>
          </a:p>
        </p:txBody>
      </p:sp>
      <p:sp>
        <p:nvSpPr>
          <p:cNvPr id="12" name="矩形 11">
            <a:extLst>
              <a:ext uri="{FF2B5EF4-FFF2-40B4-BE49-F238E27FC236}">
                <a16:creationId xmlns:a16="http://schemas.microsoft.com/office/drawing/2014/main" id="{52B6EC8B-EA65-461F-8E11-F6586ABD15E8}"/>
              </a:ext>
            </a:extLst>
          </p:cNvPr>
          <p:cNvSpPr/>
          <p:nvPr/>
        </p:nvSpPr>
        <p:spPr>
          <a:xfrm>
            <a:off x="10121653" y="3749159"/>
            <a:ext cx="1107996" cy="369332"/>
          </a:xfrm>
          <a:prstGeom prst="rect">
            <a:avLst/>
          </a:prstGeom>
        </p:spPr>
        <p:txBody>
          <a:bodyPr wrap="none">
            <a:spAutoFit/>
          </a:bodyPr>
          <a:lstStyle/>
          <a:p>
            <a:r>
              <a:rPr lang="zh-TW" altLang="en-US" dirty="0">
                <a:solidFill>
                  <a:srgbClr val="FF0000"/>
                </a:solidFill>
              </a:rPr>
              <a:t>描述性的</a:t>
            </a:r>
          </a:p>
        </p:txBody>
      </p:sp>
    </p:spTree>
    <p:extLst>
      <p:ext uri="{BB962C8B-B14F-4D97-AF65-F5344CB8AC3E}">
        <p14:creationId xmlns:p14="http://schemas.microsoft.com/office/powerpoint/2010/main" val="3899878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449F6BD4-0AE2-40A8-A91D-C600B045AE1F}"/>
              </a:ext>
            </a:extLst>
          </p:cNvPr>
          <p:cNvSpPr>
            <a:spLocks noGrp="1"/>
          </p:cNvSpPr>
          <p:nvPr>
            <p:ph idx="1"/>
          </p:nvPr>
        </p:nvSpPr>
        <p:spPr>
          <a:xfrm>
            <a:off x="838200" y="1825625"/>
            <a:ext cx="10134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測量模型結果表明，所有區域</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即 </a:t>
            </a:r>
            <a:r>
              <a:rPr lang="en-US" altLang="zh-TW" sz="2400" dirty="0">
                <a:latin typeface="微軟正黑體" panose="020B0604030504040204" pitchFamily="34" charset="-120"/>
                <a:ea typeface="微軟正黑體" panose="020B0604030504040204" pitchFamily="34" charset="-120"/>
              </a:rPr>
              <a:t>I βF</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I βT</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I βP </a:t>
            </a:r>
            <a:r>
              <a:rPr lang="zh-TW" altLang="en-US" sz="2400" dirty="0">
                <a:latin typeface="微軟正黑體" panose="020B0604030504040204" pitchFamily="34" charset="-120"/>
                <a:ea typeface="微軟正黑體" panose="020B0604030504040204" pitchFamily="34" charset="-120"/>
              </a:rPr>
              <a:t>和 </a:t>
            </a:r>
            <a:r>
              <a:rPr lang="en-US" altLang="zh-TW" sz="2400" dirty="0">
                <a:latin typeface="微軟正黑體" panose="020B0604030504040204" pitchFamily="34" charset="-120"/>
                <a:ea typeface="微軟正黑體" panose="020B0604030504040204" pitchFamily="34" charset="-120"/>
              </a:rPr>
              <a:t>I βO)</a:t>
            </a:r>
            <a:r>
              <a:rPr lang="zh-TW" altLang="en-US" sz="2400" dirty="0">
                <a:latin typeface="微軟正黑體" panose="020B0604030504040204" pitchFamily="34" charset="-120"/>
                <a:ea typeface="微軟正黑體" panose="020B0604030504040204" pitchFamily="34" charset="-120"/>
              </a:rPr>
              <a:t>在訊息階段的 </a:t>
            </a:r>
            <a:r>
              <a:rPr lang="en-US" altLang="zh-TW" sz="2400" dirty="0">
                <a:latin typeface="微軟正黑體" panose="020B0604030504040204" pitchFamily="34" charset="-120"/>
                <a:ea typeface="微軟正黑體" panose="020B0604030504040204" pitchFamily="34" charset="-120"/>
              </a:rPr>
              <a:t>β </a:t>
            </a:r>
            <a:r>
              <a:rPr lang="zh-TW" altLang="en-US" sz="2400" dirty="0">
                <a:latin typeface="微軟正黑體" panose="020B0604030504040204" pitchFamily="34" charset="-120"/>
                <a:ea typeface="微軟正黑體" panose="020B0604030504040204" pitchFamily="34" charset="-120"/>
              </a:rPr>
              <a:t>波段 </a:t>
            </a:r>
            <a:r>
              <a:rPr lang="en-US" altLang="zh-TW" sz="2400" dirty="0">
                <a:latin typeface="微軟正黑體" panose="020B0604030504040204" pitchFamily="34" charset="-120"/>
                <a:ea typeface="微軟正黑體" panose="020B0604030504040204" pitchFamily="34" charset="-120"/>
              </a:rPr>
              <a:t>EEG </a:t>
            </a:r>
            <a:r>
              <a:rPr lang="zh-TW" altLang="en-US" sz="2400" dirty="0">
                <a:latin typeface="微軟正黑體" panose="020B0604030504040204" pitchFamily="34" charset="-120"/>
                <a:ea typeface="微軟正黑體" panose="020B0604030504040204" pitchFamily="34" charset="-120"/>
              </a:rPr>
              <a:t>變化具有顯著影響</a:t>
            </a:r>
            <a:r>
              <a:rPr lang="en-US" altLang="zh-TW" sz="2400" dirty="0">
                <a:latin typeface="微軟正黑體" panose="020B0604030504040204" pitchFamily="34" charset="-120"/>
                <a:ea typeface="微軟正黑體" panose="020B0604030504040204" pitchFamily="34" charset="-120"/>
              </a:rPr>
              <a:t>(p &lt; 0.01 )</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 </a:t>
            </a:r>
          </a:p>
          <a:p>
            <a:r>
              <a:rPr lang="zh-TW" altLang="en-US" sz="2400" dirty="0">
                <a:latin typeface="微軟正黑體" panose="020B0604030504040204" pitchFamily="34" charset="-120"/>
                <a:ea typeface="微軟正黑體" panose="020B0604030504040204" pitchFamily="34" charset="-120"/>
              </a:rPr>
              <a:t>認知努力</a:t>
            </a:r>
            <a:r>
              <a:rPr lang="en-US" altLang="zh-TW" sz="2400" dirty="0">
                <a:latin typeface="微軟正黑體" panose="020B0604030504040204" pitchFamily="34" charset="-120"/>
                <a:ea typeface="微軟正黑體" panose="020B0604030504040204" pitchFamily="34" charset="-120"/>
              </a:rPr>
              <a:t>(I β)</a:t>
            </a:r>
            <a:r>
              <a:rPr lang="zh-TW" altLang="en-US" sz="2400" dirty="0">
                <a:latin typeface="微軟正黑體" panose="020B0604030504040204" pitchFamily="34" charset="-120"/>
                <a:ea typeface="微軟正黑體" panose="020B0604030504040204" pitchFamily="34" charset="-120"/>
              </a:rPr>
              <a:t>和認知注意力不集中</a:t>
            </a:r>
            <a:r>
              <a:rPr lang="en-US" altLang="zh-TW" sz="2400" dirty="0">
                <a:latin typeface="微軟正黑體" panose="020B0604030504040204" pitchFamily="34" charset="-120"/>
                <a:ea typeface="微軟正黑體" panose="020B0604030504040204" pitchFamily="34" charset="-120"/>
              </a:rPr>
              <a:t>(C α)</a:t>
            </a:r>
            <a:r>
              <a:rPr lang="zh-TW" altLang="en-US" sz="2400" dirty="0">
                <a:latin typeface="微軟正黑體" panose="020B0604030504040204" pitchFamily="34" charset="-120"/>
                <a:ea typeface="微軟正黑體" panose="020B0604030504040204" pitchFamily="34" charset="-120"/>
              </a:rPr>
              <a:t>之間具有顯著差異</a:t>
            </a:r>
            <a:r>
              <a:rPr lang="en-US" altLang="zh-TW" sz="2400" dirty="0">
                <a:latin typeface="微軟正黑體" panose="020B0604030504040204" pitchFamily="34" charset="-120"/>
                <a:ea typeface="微軟正黑體" panose="020B0604030504040204" pitchFamily="34" charset="-120"/>
              </a:rPr>
              <a:t>(p &lt; 0.001)</a:t>
            </a:r>
            <a:r>
              <a:rPr lang="zh-TW" altLang="en-US" sz="2400" dirty="0">
                <a:latin typeface="微軟正黑體" panose="020B0604030504040204" pitchFamily="34" charset="-120"/>
                <a:ea typeface="微軟正黑體" panose="020B0604030504040204" pitchFamily="34" charset="-120"/>
              </a:rPr>
              <a:t>。</a:t>
            </a:r>
          </a:p>
        </p:txBody>
      </p:sp>
      <p:pic>
        <p:nvPicPr>
          <p:cNvPr id="5" name="圖片 4">
            <a:extLst>
              <a:ext uri="{FF2B5EF4-FFF2-40B4-BE49-F238E27FC236}">
                <a16:creationId xmlns:a16="http://schemas.microsoft.com/office/drawing/2014/main" id="{CDE65AFC-342C-4445-AD58-EF388401AE86}"/>
              </a:ext>
            </a:extLst>
          </p:cNvPr>
          <p:cNvPicPr>
            <a:picLocks noChangeAspect="1"/>
          </p:cNvPicPr>
          <p:nvPr/>
        </p:nvPicPr>
        <p:blipFill>
          <a:blip r:embed="rId4"/>
          <a:stretch>
            <a:fillRect/>
          </a:stretch>
        </p:blipFill>
        <p:spPr>
          <a:xfrm>
            <a:off x="2065940" y="3760786"/>
            <a:ext cx="7059010" cy="2095792"/>
          </a:xfrm>
          <a:prstGeom prst="rect">
            <a:avLst/>
          </a:prstGeom>
        </p:spPr>
      </p:pic>
      <p:sp>
        <p:nvSpPr>
          <p:cNvPr id="6" name="矩形 5">
            <a:extLst>
              <a:ext uri="{FF2B5EF4-FFF2-40B4-BE49-F238E27FC236}">
                <a16:creationId xmlns:a16="http://schemas.microsoft.com/office/drawing/2014/main" id="{AA947D62-5D01-4826-9A6C-B813E8C87FF0}"/>
              </a:ext>
            </a:extLst>
          </p:cNvPr>
          <p:cNvSpPr/>
          <p:nvPr/>
        </p:nvSpPr>
        <p:spPr>
          <a:xfrm>
            <a:off x="1970677" y="3429000"/>
            <a:ext cx="2492990" cy="369332"/>
          </a:xfrm>
          <a:prstGeom prst="rect">
            <a:avLst/>
          </a:prstGeom>
        </p:spPr>
        <p:txBody>
          <a:bodyPr wrap="none">
            <a:spAutoFit/>
          </a:bodyPr>
          <a:lstStyle/>
          <a:p>
            <a:r>
              <a:rPr lang="zh-TW" altLang="en-US" dirty="0"/>
              <a:t>測量模型估計的結果。</a:t>
            </a:r>
          </a:p>
        </p:txBody>
      </p:sp>
    </p:spTree>
    <p:extLst>
      <p:ext uri="{BB962C8B-B14F-4D97-AF65-F5344CB8AC3E}">
        <p14:creationId xmlns:p14="http://schemas.microsoft.com/office/powerpoint/2010/main" val="35783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1.</a:t>
            </a:r>
            <a:r>
              <a:rPr lang="zh-TW" altLang="en-US" dirty="0">
                <a:solidFill>
                  <a:srgbClr val="191B0E"/>
                </a:solidFill>
                <a:latin typeface="Franklin Gothic Book" panose="020B0503020102020204"/>
                <a:ea typeface="微軟正黑體" panose="020B0604030504040204" pitchFamily="34" charset="-120"/>
              </a:rPr>
              <a:t>背景動機</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7C10E154-6D72-4D27-8649-C597C72190F9}"/>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資訊系統的普及使駕駛員能夠接收多個來源的即時訊息，以做出路線決策。而大多數現有的路線選擇模型</a:t>
            </a:r>
            <a:r>
              <a:rPr lang="zh-TW" altLang="en-US" sz="2400" dirty="0">
                <a:solidFill>
                  <a:srgbClr val="FF0000"/>
                </a:solidFill>
                <a:latin typeface="微軟正黑體" panose="020B0604030504040204" pitchFamily="34" charset="-120"/>
                <a:ea typeface="微軟正黑體" panose="020B0604030504040204" pitchFamily="34" charset="-120"/>
              </a:rPr>
              <a:t>缺乏考慮訊息對駕駛員的潛在認知影響及其對路線選擇決策的影響的能力</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人類的認知資源有限，這些資源會被劃分為不同的任務（</a:t>
            </a:r>
            <a:r>
              <a:rPr lang="en-US" altLang="zh-TW" sz="2400" dirty="0" err="1">
                <a:latin typeface="微軟正黑體" panose="020B0604030504040204" pitchFamily="34" charset="-120"/>
                <a:ea typeface="微軟正黑體" panose="020B0604030504040204" pitchFamily="34" charset="-120"/>
              </a:rPr>
              <a:t>Wickens</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2008</a:t>
            </a:r>
            <a:r>
              <a:rPr lang="zh-TW" altLang="en-US" sz="2400" dirty="0">
                <a:latin typeface="微軟正黑體" panose="020B0604030504040204" pitchFamily="34" charset="-120"/>
                <a:ea typeface="微軟正黑體" panose="020B0604030504040204" pitchFamily="34" charset="-120"/>
              </a:rPr>
              <a:t>）而駕駛是一項多任務活動，需要駕駛員大量的認知努力和注意力資源。因此駕駛員可用於感知、處理和利用即時訊息的認知資源受到訊息特徵以及駕駛環境複雜性、駕駛員屬性和情境因素的極大影響。</a:t>
            </a:r>
          </a:p>
          <a:p>
            <a:endParaRPr lang="en-US" altLang="zh-TW" dirty="0"/>
          </a:p>
          <a:p>
            <a:endParaRPr lang="zh-TW" altLang="en-US" dirty="0"/>
          </a:p>
        </p:txBody>
      </p:sp>
    </p:spTree>
    <p:extLst>
      <p:ext uri="{BB962C8B-B14F-4D97-AF65-F5344CB8AC3E}">
        <p14:creationId xmlns:p14="http://schemas.microsoft.com/office/powerpoint/2010/main" val="105497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54FB6364-DDC7-4E1D-A115-3711FC083C0C}"/>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下表給呈現結構模型的估計係數。它還提出了潛在變量和解釋變量對路線切換概率的邊際效應。</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路徑切換概率的邊際效應是平均值增加 </a:t>
            </a:r>
            <a:r>
              <a:rPr lang="en-US" altLang="zh-TW" sz="2400" dirty="0">
                <a:latin typeface="微軟正黑體" panose="020B0604030504040204" pitchFamily="34" charset="-120"/>
                <a:ea typeface="微軟正黑體" panose="020B0604030504040204" pitchFamily="34" charset="-120"/>
              </a:rPr>
              <a:t>0.01 </a:t>
            </a:r>
            <a:r>
              <a:rPr lang="zh-TW" altLang="en-US" sz="2400" dirty="0">
                <a:latin typeface="微軟正黑體" panose="020B0604030504040204" pitchFamily="34" charset="-120"/>
                <a:ea typeface="微軟正黑體" panose="020B0604030504040204" pitchFamily="34" charset="-120"/>
              </a:rPr>
              <a:t>時的概率變化來計算的。</a:t>
            </a:r>
          </a:p>
        </p:txBody>
      </p:sp>
      <p:pic>
        <p:nvPicPr>
          <p:cNvPr id="5" name="圖片 4">
            <a:extLst>
              <a:ext uri="{FF2B5EF4-FFF2-40B4-BE49-F238E27FC236}">
                <a16:creationId xmlns:a16="http://schemas.microsoft.com/office/drawing/2014/main" id="{7DFC1780-6DD9-4BA3-8B17-5548CBAEF44F}"/>
              </a:ext>
            </a:extLst>
          </p:cNvPr>
          <p:cNvPicPr>
            <a:picLocks noChangeAspect="1"/>
          </p:cNvPicPr>
          <p:nvPr/>
        </p:nvPicPr>
        <p:blipFill>
          <a:blip r:embed="rId4"/>
          <a:stretch>
            <a:fillRect/>
          </a:stretch>
        </p:blipFill>
        <p:spPr>
          <a:xfrm>
            <a:off x="2082221" y="3948862"/>
            <a:ext cx="7097115" cy="2029108"/>
          </a:xfrm>
          <a:prstGeom prst="rect">
            <a:avLst/>
          </a:prstGeom>
        </p:spPr>
      </p:pic>
      <p:sp>
        <p:nvSpPr>
          <p:cNvPr id="6" name="矩形 5">
            <a:extLst>
              <a:ext uri="{FF2B5EF4-FFF2-40B4-BE49-F238E27FC236}">
                <a16:creationId xmlns:a16="http://schemas.microsoft.com/office/drawing/2014/main" id="{7B06B232-84BE-42D1-BE40-C7AA111D23F7}"/>
              </a:ext>
            </a:extLst>
          </p:cNvPr>
          <p:cNvSpPr/>
          <p:nvPr/>
        </p:nvSpPr>
        <p:spPr>
          <a:xfrm>
            <a:off x="5109300" y="3559550"/>
            <a:ext cx="2262158" cy="369332"/>
          </a:xfrm>
          <a:prstGeom prst="rect">
            <a:avLst/>
          </a:prstGeom>
        </p:spPr>
        <p:txBody>
          <a:bodyPr wrap="none">
            <a:spAutoFit/>
          </a:bodyPr>
          <a:lstStyle/>
          <a:p>
            <a:r>
              <a:rPr lang="zh-TW" altLang="en-US" dirty="0"/>
              <a:t>結構模型估計結果。</a:t>
            </a:r>
          </a:p>
        </p:txBody>
      </p:sp>
      <p:sp>
        <p:nvSpPr>
          <p:cNvPr id="3" name="矩形 2">
            <a:extLst>
              <a:ext uri="{FF2B5EF4-FFF2-40B4-BE49-F238E27FC236}">
                <a16:creationId xmlns:a16="http://schemas.microsoft.com/office/drawing/2014/main" id="{405B832E-2EC8-4672-B49E-1D9BCDE65CD5}"/>
              </a:ext>
            </a:extLst>
          </p:cNvPr>
          <p:cNvSpPr/>
          <p:nvPr/>
        </p:nvSpPr>
        <p:spPr>
          <a:xfrm>
            <a:off x="1109851" y="5667443"/>
            <a:ext cx="1107996" cy="369332"/>
          </a:xfrm>
          <a:prstGeom prst="rect">
            <a:avLst/>
          </a:prstGeom>
        </p:spPr>
        <p:txBody>
          <a:bodyPr wrap="none">
            <a:spAutoFit/>
          </a:bodyPr>
          <a:lstStyle/>
          <a:p>
            <a:r>
              <a:rPr lang="zh-TW" altLang="en-US" dirty="0">
                <a:solidFill>
                  <a:srgbClr val="FF0000"/>
                </a:solidFill>
              </a:rPr>
              <a:t>關聯概率</a:t>
            </a:r>
          </a:p>
        </p:txBody>
      </p:sp>
    </p:spTree>
    <p:extLst>
      <p:ext uri="{BB962C8B-B14F-4D97-AF65-F5344CB8AC3E}">
        <p14:creationId xmlns:p14="http://schemas.microsoft.com/office/powerpoint/2010/main" val="2692451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EC2E91EE-5458-44E1-8B86-F6DA0A4F3F21}"/>
              </a:ext>
            </a:extLst>
          </p:cNvPr>
          <p:cNvSpPr>
            <a:spLocks noGrp="1"/>
          </p:cNvSpPr>
          <p:nvPr>
            <p:ph idx="1"/>
          </p:nvPr>
        </p:nvSpPr>
        <p:spPr>
          <a:xfrm>
            <a:off x="838200" y="1825625"/>
            <a:ext cx="10515600" cy="4351338"/>
          </a:xfrm>
        </p:spPr>
        <p:txBody>
          <a:bodyPr/>
          <a:lstStyle/>
          <a:p>
            <a:r>
              <a:rPr lang="en-US" altLang="zh-TW" sz="2400" dirty="0" err="1">
                <a:latin typeface="微軟正黑體" panose="020B0604030504040204" pitchFamily="34" charset="-120"/>
                <a:ea typeface="微軟正黑體" panose="020B0604030504040204" pitchFamily="34" charset="-120"/>
              </a:rPr>
              <a:t>IPersInfo</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對潛在認知努力變量的負係數表明</a:t>
            </a:r>
            <a:r>
              <a:rPr lang="zh-TW" altLang="en-US" sz="2400" dirty="0">
                <a:solidFill>
                  <a:srgbClr val="FF0000"/>
                </a:solidFill>
                <a:latin typeface="微軟正黑體" panose="020B0604030504040204" pitchFamily="34" charset="-120"/>
                <a:ea typeface="微軟正黑體" panose="020B0604030504040204" pitchFamily="34" charset="-120"/>
              </a:rPr>
              <a:t>駕駛花費較少的認知努力來處理聽覺個性化訊息</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en-US" altLang="zh-TW" sz="2400" dirty="0" err="1">
                <a:latin typeface="微軟正黑體" panose="020B0604030504040204" pitchFamily="34" charset="-120"/>
                <a:ea typeface="微軟正黑體" panose="020B0604030504040204" pitchFamily="34" charset="-120"/>
              </a:rPr>
              <a:t>ICongInfo</a:t>
            </a:r>
            <a:r>
              <a:rPr lang="zh-TW" altLang="en-US" sz="2400" dirty="0">
                <a:latin typeface="微軟正黑體" panose="020B0604030504040204" pitchFamily="34" charset="-120"/>
                <a:ea typeface="微軟正黑體" panose="020B0604030504040204" pitchFamily="34" charset="-120"/>
              </a:rPr>
              <a:t>的正係數表明駕駛員在處理和利用</a:t>
            </a:r>
            <a:r>
              <a:rPr lang="zh-TW" altLang="en-US" sz="2400" dirty="0">
                <a:solidFill>
                  <a:srgbClr val="FF0000"/>
                </a:solidFill>
                <a:latin typeface="微軟正黑體" panose="020B0604030504040204" pitchFamily="34" charset="-120"/>
                <a:ea typeface="微軟正黑體" panose="020B0604030504040204" pitchFamily="34" charset="-120"/>
              </a:rPr>
              <a:t>擁堵訊息上花費了更多的精力，不利的訊息內容會造成額外的心理壓力</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en-US" altLang="zh-TW" sz="2400" dirty="0" err="1">
                <a:latin typeface="微軟正黑體" panose="020B0604030504040204" pitchFamily="34" charset="-120"/>
                <a:ea typeface="微軟正黑體" panose="020B0604030504040204" pitchFamily="34" charset="-120"/>
              </a:rPr>
              <a:t>IFmale</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的正係數表明</a:t>
            </a:r>
            <a:r>
              <a:rPr lang="zh-TW" altLang="en-US" sz="2400" dirty="0">
                <a:solidFill>
                  <a:srgbClr val="FF0000"/>
                </a:solidFill>
                <a:latin typeface="微軟正黑體" panose="020B0604030504040204" pitchFamily="34" charset="-120"/>
                <a:ea typeface="微軟正黑體" panose="020B0604030504040204" pitchFamily="34" charset="-120"/>
              </a:rPr>
              <a:t>女性駕駛員在處理和使用即時訊息方面付出了更多的認知努力或在訊息提供下壓力更大</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高速公路路線指標</a:t>
            </a:r>
            <a:r>
              <a:rPr lang="en-US" altLang="zh-TW"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IFreeway</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對潛在認知疏忽變量的負係數表明駕駛員花費更多的注意力資源</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即較低的 </a:t>
            </a:r>
            <a:r>
              <a:rPr lang="en-US" altLang="zh-TW" sz="2400" dirty="0">
                <a:latin typeface="微軟正黑體" panose="020B0604030504040204" pitchFamily="34" charset="-120"/>
                <a:ea typeface="微軟正黑體" panose="020B0604030504040204" pitchFamily="34" charset="-120"/>
              </a:rPr>
              <a:t>C α </a:t>
            </a:r>
            <a:r>
              <a:rPr lang="zh-TW" altLang="en-US" sz="2400" dirty="0">
                <a:latin typeface="微軟正黑體" panose="020B0604030504040204" pitchFamily="34" charset="-120"/>
                <a:ea typeface="微軟正黑體" panose="020B0604030504040204" pitchFamily="34" charset="-120"/>
              </a:rPr>
              <a:t>值</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來尋找環境的空間訊息</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即路標和出口</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a:t>
            </a:r>
            <a:endParaRPr lang="en-US" altLang="zh-TW" sz="2400"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450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C82507A7-EDEA-4828-922A-EDB258AFC18B}"/>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駕駛員不太可能從高速公路路線切換到主幹路線。這可能是因為司機認為高速公路路線在行駛時間方面比主幹道路線更可靠</a:t>
            </a:r>
            <a:r>
              <a:rPr lang="en-US" altLang="zh-TW" sz="2400" dirty="0">
                <a:latin typeface="微軟正黑體" panose="020B0604030504040204" pitchFamily="34" charset="-120"/>
                <a:ea typeface="微軟正黑體" panose="020B0604030504040204" pitchFamily="34" charset="-120"/>
              </a:rPr>
              <a:t>(Ben-Elia et al., 2013)</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訊息階段認知努力的正係數</a:t>
            </a:r>
            <a:r>
              <a:rPr lang="en-US" altLang="zh-TW" sz="2400" dirty="0">
                <a:latin typeface="微軟正黑體" panose="020B0604030504040204" pitchFamily="34" charset="-120"/>
                <a:ea typeface="微軟正黑體" panose="020B0604030504040204" pitchFamily="34" charset="-120"/>
              </a:rPr>
              <a:t>(I β)</a:t>
            </a:r>
            <a:r>
              <a:rPr lang="zh-TW" altLang="en-US" sz="2400" dirty="0">
                <a:latin typeface="微軟正黑體" panose="020B0604030504040204" pitchFamily="34" charset="-120"/>
                <a:ea typeface="微軟正黑體" panose="020B0604030504040204" pitchFamily="34" charset="-120"/>
              </a:rPr>
              <a:t>表明，更勤奮地處理和利用訊息的駕駛員更有可能改變路線。</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在選擇實施階段認知疏忽</a:t>
            </a:r>
            <a:r>
              <a:rPr lang="en-US" altLang="zh-TW" sz="2400" dirty="0">
                <a:latin typeface="微軟正黑體" panose="020B0604030504040204" pitchFamily="34" charset="-120"/>
                <a:ea typeface="微軟正黑體" panose="020B0604030504040204" pitchFamily="34" charset="-120"/>
              </a:rPr>
              <a:t>(Cα)</a:t>
            </a:r>
            <a:r>
              <a:rPr lang="zh-TW" altLang="en-US" sz="2400" dirty="0">
                <a:latin typeface="微軟正黑體" panose="020B0604030504040204" pitchFamily="34" charset="-120"/>
                <a:ea typeface="微軟正黑體" panose="020B0604030504040204" pitchFamily="34" charset="-120"/>
              </a:rPr>
              <a:t>的負係數意味著對道路環境不太注意的駕駛員</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即較高的 </a:t>
            </a:r>
            <a:r>
              <a:rPr lang="en-US" altLang="zh-TW" sz="2400" dirty="0">
                <a:latin typeface="微軟正黑體" panose="020B0604030504040204" pitchFamily="34" charset="-120"/>
                <a:ea typeface="微軟正黑體" panose="020B0604030504040204" pitchFamily="34" charset="-120"/>
              </a:rPr>
              <a:t>Cα </a:t>
            </a:r>
            <a:r>
              <a:rPr lang="zh-TW" altLang="en-US" sz="2400" dirty="0">
                <a:latin typeface="微軟正黑體" panose="020B0604030504040204" pitchFamily="34" charset="-120"/>
                <a:ea typeface="微軟正黑體" panose="020B0604030504040204" pitchFamily="34" charset="-120"/>
              </a:rPr>
              <a:t>值</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不太可能</a:t>
            </a:r>
            <a:r>
              <a:rPr lang="zh-TW" altLang="en-US" dirty="0">
                <a:latin typeface="微軟正黑體" panose="020B0604030504040204" pitchFamily="34" charset="-120"/>
                <a:ea typeface="微軟正黑體" panose="020B0604030504040204" pitchFamily="34" charset="-120"/>
              </a:rPr>
              <a:t>從當前路線切換。</a:t>
            </a:r>
          </a:p>
        </p:txBody>
      </p:sp>
    </p:spTree>
    <p:extLst>
      <p:ext uri="{BB962C8B-B14F-4D97-AF65-F5344CB8AC3E}">
        <p14:creationId xmlns:p14="http://schemas.microsoft.com/office/powerpoint/2010/main" val="3968689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3363191" y="2767282"/>
            <a:ext cx="5465618" cy="1323439"/>
          </a:xfrm>
          <a:prstGeom prst="rect">
            <a:avLst/>
          </a:prstGeom>
          <a:noFill/>
        </p:spPr>
        <p:txBody>
          <a:bodyPr wrap="square" rtlCol="0">
            <a:spAutoFit/>
          </a:bodyPr>
          <a:lstStyle/>
          <a:p>
            <a:r>
              <a:rPr lang="en-US" altLang="zh-TW" sz="4000" b="1" spc="300" dirty="0">
                <a:solidFill>
                  <a:srgbClr val="00908D"/>
                </a:solidFill>
                <a:latin typeface="微軟正黑體" panose="020B0604030504040204" pitchFamily="34" charset="-120"/>
                <a:ea typeface="微軟正黑體" panose="020B0604030504040204" pitchFamily="34" charset="-120"/>
              </a:rPr>
              <a:t>Thank You</a:t>
            </a:r>
          </a:p>
          <a:p>
            <a:r>
              <a:rPr lang="en-US" altLang="zh-TW" sz="4000" b="1" spc="300" dirty="0">
                <a:solidFill>
                  <a:srgbClr val="595149"/>
                </a:solidFill>
                <a:latin typeface="微軟正黑體" panose="020B0604030504040204" pitchFamily="34" charset="-120"/>
                <a:ea typeface="微軟正黑體" panose="020B0604030504040204" pitchFamily="34" charset="-120"/>
              </a:rPr>
              <a:t>For Your Attention.</a:t>
            </a:r>
            <a:endParaRPr lang="zh-TW" altLang="en-US" sz="4000" b="1" spc="300" dirty="0">
              <a:solidFill>
                <a:srgbClr val="59514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861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r>
              <a:rPr lang="en-US" altLang="zh-TW" dirty="0">
                <a:solidFill>
                  <a:srgbClr val="191B0E"/>
                </a:solidFill>
                <a:latin typeface="Franklin Gothic Book" panose="020B0503020102020204"/>
                <a:ea typeface="微軟正黑體" panose="020B0604030504040204" pitchFamily="34" charset="-120"/>
              </a:rPr>
              <a:t>(1/4)</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583D5911-3294-4990-B045-1236B968CA63}"/>
              </a:ext>
            </a:extLst>
          </p:cNvPr>
          <p:cNvSpPr>
            <a:spLocks noGrp="1"/>
          </p:cNvSpPr>
          <p:nvPr>
            <p:ph idx="1"/>
          </p:nvPr>
        </p:nvSpPr>
        <p:spPr>
          <a:xfrm>
            <a:off x="838200" y="1825625"/>
            <a:ext cx="10515600" cy="4351338"/>
          </a:xfrm>
        </p:spPr>
        <p:txBody>
          <a:bodyPr>
            <a:normAutofit fontScale="92500" lnSpcReduction="10000"/>
          </a:bodyPr>
          <a:lstStyle/>
          <a:p>
            <a:r>
              <a:rPr lang="zh-TW" altLang="en-US" dirty="0">
                <a:latin typeface="微軟正黑體" panose="020B0604030504040204" pitchFamily="34" charset="-120"/>
                <a:ea typeface="微軟正黑體" panose="020B0604030504040204" pitchFamily="34" charset="-120"/>
              </a:rPr>
              <a:t>過去的研究表明駕駛與資訊系統交互會增加駕駛員的認知工作量和分心，並且降低傳播訊息的能力，並對道路安全產生負面影響</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Birrell</a:t>
            </a:r>
            <a:r>
              <a:rPr lang="en-US" altLang="zh-TW" dirty="0">
                <a:latin typeface="微軟正黑體" panose="020B0604030504040204" pitchFamily="34" charset="-120"/>
                <a:ea typeface="微軟正黑體" panose="020B0604030504040204" pitchFamily="34" charset="-120"/>
              </a:rPr>
              <a:t> &amp; Young, 2011; </a:t>
            </a:r>
            <a:r>
              <a:rPr lang="en-US" altLang="zh-TW" dirty="0" err="1">
                <a:latin typeface="微軟正黑體" panose="020B0604030504040204" pitchFamily="34" charset="-120"/>
                <a:ea typeface="微軟正黑體" panose="020B0604030504040204" pitchFamily="34" charset="-120"/>
              </a:rPr>
              <a:t>Jamson</a:t>
            </a:r>
            <a:r>
              <a:rPr lang="en-US" altLang="zh-TW" dirty="0">
                <a:latin typeface="微軟正黑體" panose="020B0604030504040204" pitchFamily="34" charset="-120"/>
                <a:ea typeface="微軟正黑體" panose="020B0604030504040204" pitchFamily="34" charset="-120"/>
              </a:rPr>
              <a:t> &amp; </a:t>
            </a:r>
            <a:r>
              <a:rPr lang="en-US" altLang="zh-TW" dirty="0" err="1">
                <a:latin typeface="微軟正黑體" panose="020B0604030504040204" pitchFamily="34" charset="-120"/>
                <a:ea typeface="微軟正黑體" panose="020B0604030504040204" pitchFamily="34" charset="-120"/>
              </a:rPr>
              <a:t>Merat</a:t>
            </a:r>
            <a:r>
              <a:rPr lang="en-US" altLang="zh-TW" dirty="0">
                <a:latin typeface="微軟正黑體" panose="020B0604030504040204" pitchFamily="34" charset="-120"/>
                <a:ea typeface="微軟正黑體" panose="020B0604030504040204" pitchFamily="34" charset="-120"/>
              </a:rPr>
              <a:t>, 2005; Ranney, Scott Baldwin, Smith, Martin, &amp; </a:t>
            </a:r>
            <a:r>
              <a:rPr lang="en-US" altLang="zh-TW" dirty="0" err="1">
                <a:latin typeface="微軟正黑體" panose="020B0604030504040204" pitchFamily="34" charset="-120"/>
                <a:ea typeface="微軟正黑體" panose="020B0604030504040204" pitchFamily="34" charset="-120"/>
              </a:rPr>
              <a:t>Mazzae</a:t>
            </a:r>
            <a:r>
              <a:rPr lang="en-US" altLang="zh-TW" dirty="0">
                <a:latin typeface="微軟正黑體" panose="020B0604030504040204" pitchFamily="34" charset="-120"/>
                <a:ea typeface="微軟正黑體" panose="020B0604030504040204" pitchFamily="34" charset="-120"/>
              </a:rPr>
              <a:t>, 2013)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即時訊息影響的駕駛路線選擇行為。過去的研究分析了影響的訊息特性，例如</a:t>
            </a:r>
            <a:r>
              <a:rPr lang="en-US" altLang="zh-TW" dirty="0">
                <a:latin typeface="微軟正黑體" panose="020B0604030504040204" pitchFamily="34" charset="-120"/>
                <a:ea typeface="微軟正黑體" panose="020B0604030504040204" pitchFamily="34" charset="-120"/>
              </a:rPr>
              <a:t>:</a:t>
            </a:r>
          </a:p>
          <a:p>
            <a:pPr lvl="1"/>
            <a:r>
              <a:rPr lang="zh-TW" altLang="en-US" b="1" dirty="0">
                <a:latin typeface="微軟正黑體" panose="020B0604030504040204" pitchFamily="34" charset="-120"/>
                <a:ea typeface="微軟正黑體" panose="020B0604030504040204" pitchFamily="34" charset="-120"/>
              </a:rPr>
              <a:t>訊息品質（即可靠性和準確性）</a:t>
            </a:r>
            <a:r>
              <a:rPr lang="en-US" altLang="zh-TW" dirty="0">
                <a:latin typeface="微軟正黑體" panose="020B0604030504040204" pitchFamily="34" charset="-120"/>
                <a:ea typeface="微軟正黑體" panose="020B0604030504040204" pitchFamily="34" charset="-120"/>
              </a:rPr>
              <a:t>(Ben-Elia et al., 2013; Chen, Srinivasan, &amp; </a:t>
            </a:r>
            <a:r>
              <a:rPr lang="en-US" altLang="zh-TW" dirty="0" err="1">
                <a:latin typeface="微軟正黑體" panose="020B0604030504040204" pitchFamily="34" charset="-120"/>
                <a:ea typeface="微軟正黑體" panose="020B0604030504040204" pitchFamily="34" charset="-120"/>
              </a:rPr>
              <a:t>Mahmassani</a:t>
            </a:r>
            <a:r>
              <a:rPr lang="en-US" altLang="zh-TW" dirty="0">
                <a:latin typeface="微軟正黑體" panose="020B0604030504040204" pitchFamily="34" charset="-120"/>
                <a:ea typeface="微軟正黑體" panose="020B0604030504040204" pitchFamily="34" charset="-120"/>
              </a:rPr>
              <a:t>, 1999 )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b="1" dirty="0">
                <a:latin typeface="微軟正黑體" panose="020B0604030504040204" pitchFamily="34" charset="-120"/>
                <a:ea typeface="微軟正黑體" panose="020B0604030504040204" pitchFamily="34" charset="-120"/>
              </a:rPr>
              <a:t>內容</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Khattak</a:t>
            </a:r>
            <a:r>
              <a:rPr lang="en-US" altLang="zh-TW" dirty="0">
                <a:latin typeface="微軟正黑體" panose="020B0604030504040204" pitchFamily="34" charset="-120"/>
                <a:ea typeface="微軟正黑體" panose="020B0604030504040204" pitchFamily="34" charset="-120"/>
              </a:rPr>
              <a:t> , </a:t>
            </a:r>
            <a:r>
              <a:rPr lang="en-US" altLang="zh-TW" dirty="0" err="1">
                <a:latin typeface="微軟正黑體" panose="020B0604030504040204" pitchFamily="34" charset="-120"/>
                <a:ea typeface="微軟正黑體" panose="020B0604030504040204" pitchFamily="34" charset="-120"/>
              </a:rPr>
              <a:t>Polydoropoulou</a:t>
            </a:r>
            <a:r>
              <a:rPr lang="en-US" altLang="zh-TW" dirty="0">
                <a:latin typeface="微軟正黑體" panose="020B0604030504040204" pitchFamily="34" charset="-120"/>
                <a:ea typeface="微軟正黑體" panose="020B0604030504040204" pitchFamily="34" charset="-120"/>
              </a:rPr>
              <a:t>, &amp; Ben-</a:t>
            </a:r>
            <a:r>
              <a:rPr lang="en-US" altLang="zh-TW" dirty="0" err="1">
                <a:latin typeface="微軟正黑體" panose="020B0604030504040204" pitchFamily="34" charset="-120"/>
                <a:ea typeface="微軟正黑體" panose="020B0604030504040204" pitchFamily="34" charset="-120"/>
              </a:rPr>
              <a:t>Akiva</a:t>
            </a:r>
            <a:r>
              <a:rPr lang="en-US" altLang="zh-TW" dirty="0">
                <a:latin typeface="微軟正黑體" panose="020B0604030504040204" pitchFamily="34" charset="-120"/>
                <a:ea typeface="微軟正黑體" panose="020B0604030504040204" pitchFamily="34" charset="-120"/>
              </a:rPr>
              <a:t>, 1996; Peeta, Ramos, &amp; </a:t>
            </a:r>
            <a:r>
              <a:rPr lang="en-US" altLang="zh-TW" dirty="0" err="1">
                <a:latin typeface="微軟正黑體" panose="020B0604030504040204" pitchFamily="34" charset="-120"/>
                <a:ea typeface="微軟正黑體" panose="020B0604030504040204" pitchFamily="34" charset="-120"/>
              </a:rPr>
              <a:t>Pasupathy</a:t>
            </a:r>
            <a:r>
              <a:rPr lang="en-US" altLang="zh-TW" dirty="0">
                <a:latin typeface="微軟正黑體" panose="020B0604030504040204" pitchFamily="34" charset="-120"/>
                <a:ea typeface="微軟正黑體" panose="020B0604030504040204" pitchFamily="34" charset="-120"/>
              </a:rPr>
              <a:t>, 2000; </a:t>
            </a:r>
            <a:r>
              <a:rPr lang="en-US" altLang="zh-TW" dirty="0" err="1">
                <a:latin typeface="微軟正黑體" panose="020B0604030504040204" pitchFamily="34" charset="-120"/>
                <a:ea typeface="微軟正黑體" panose="020B0604030504040204" pitchFamily="34" charset="-120"/>
              </a:rPr>
              <a:t>Polydoropoulou</a:t>
            </a:r>
            <a:r>
              <a:rPr lang="en-US" altLang="zh-TW" dirty="0">
                <a:latin typeface="微軟正黑體" panose="020B0604030504040204" pitchFamily="34" charset="-120"/>
                <a:ea typeface="微軟正黑體" panose="020B0604030504040204" pitchFamily="34" charset="-120"/>
              </a:rPr>
              <a:t>, Ben-</a:t>
            </a:r>
            <a:r>
              <a:rPr lang="en-US" altLang="zh-TW" dirty="0" err="1">
                <a:latin typeface="微軟正黑體" panose="020B0604030504040204" pitchFamily="34" charset="-120"/>
                <a:ea typeface="微軟正黑體" panose="020B0604030504040204" pitchFamily="34" charset="-120"/>
              </a:rPr>
              <a:t>Akiva</a:t>
            </a:r>
            <a:r>
              <a:rPr lang="en-US" altLang="zh-TW"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Khattak</a:t>
            </a:r>
            <a:r>
              <a:rPr lang="en-US" altLang="zh-TW" dirty="0">
                <a:latin typeface="微軟正黑體" panose="020B0604030504040204" pitchFamily="34" charset="-120"/>
                <a:ea typeface="微軟正黑體" panose="020B0604030504040204" pitchFamily="34" charset="-120"/>
              </a:rPr>
              <a:t>, &amp; </a:t>
            </a:r>
            <a:r>
              <a:rPr lang="en-US" altLang="zh-TW" dirty="0" err="1">
                <a:latin typeface="微軟正黑體" panose="020B0604030504040204" pitchFamily="34" charset="-120"/>
                <a:ea typeface="微軟正黑體" panose="020B0604030504040204" pitchFamily="34" charset="-120"/>
              </a:rPr>
              <a:t>Lauprete</a:t>
            </a:r>
            <a:r>
              <a:rPr lang="en-US" altLang="zh-TW" dirty="0">
                <a:latin typeface="微軟正黑體" panose="020B0604030504040204" pitchFamily="34" charset="-120"/>
                <a:ea typeface="微軟正黑體" panose="020B0604030504040204" pitchFamily="34" charset="-120"/>
              </a:rPr>
              <a:t>, 1996)</a:t>
            </a:r>
          </a:p>
          <a:p>
            <a:pPr lvl="1"/>
            <a:r>
              <a:rPr lang="zh-TW" altLang="en-US" b="1" dirty="0">
                <a:latin typeface="微軟正黑體" panose="020B0604030504040204" pitchFamily="34" charset="-120"/>
                <a:ea typeface="微軟正黑體" panose="020B0604030504040204" pitchFamily="34" charset="-120"/>
              </a:rPr>
              <a:t>數量</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(Peeta et al., 2000)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b="1" dirty="0">
                <a:latin typeface="微軟正黑體" panose="020B0604030504040204" pitchFamily="34" charset="-120"/>
                <a:ea typeface="微軟正黑體" panose="020B0604030504040204" pitchFamily="34" charset="-120"/>
              </a:rPr>
              <a:t>來源</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Hato</a:t>
            </a:r>
            <a:r>
              <a:rPr lang="en-US" altLang="zh-TW" dirty="0">
                <a:latin typeface="微軟正黑體" panose="020B0604030504040204" pitchFamily="34" charset="-120"/>
                <a:ea typeface="微軟正黑體" panose="020B0604030504040204" pitchFamily="34" charset="-120"/>
              </a:rPr>
              <a:t>, Taniguchi, </a:t>
            </a:r>
            <a:r>
              <a:rPr lang="en-US" altLang="zh-TW" dirty="0" err="1">
                <a:latin typeface="微軟正黑體" panose="020B0604030504040204" pitchFamily="34" charset="-120"/>
                <a:ea typeface="微軟正黑體" panose="020B0604030504040204" pitchFamily="34" charset="-120"/>
              </a:rPr>
              <a:t>Sugie</a:t>
            </a:r>
            <a:r>
              <a:rPr lang="en-US" altLang="zh-TW"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Kuwahara</a:t>
            </a:r>
            <a:r>
              <a:rPr lang="en-US" altLang="zh-TW" dirty="0">
                <a:latin typeface="微軟正黑體" panose="020B0604030504040204" pitchFamily="34" charset="-120"/>
                <a:ea typeface="微軟正黑體" panose="020B0604030504040204" pitchFamily="34" charset="-120"/>
              </a:rPr>
              <a:t>, &amp; Morita, 1999)</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288344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r>
              <a:rPr lang="en-US" altLang="zh-TW" dirty="0">
                <a:solidFill>
                  <a:srgbClr val="191B0E"/>
                </a:solidFill>
                <a:latin typeface="Franklin Gothic Book" panose="020B0503020102020204"/>
                <a:ea typeface="微軟正黑體" panose="020B0604030504040204" pitchFamily="34" charset="-120"/>
              </a:rPr>
              <a:t>(2/4)</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7" name="內容版面配置區 2">
            <a:extLst>
              <a:ext uri="{FF2B5EF4-FFF2-40B4-BE49-F238E27FC236}">
                <a16:creationId xmlns:a16="http://schemas.microsoft.com/office/drawing/2014/main" id="{0C44D5C6-CEA4-4BC2-9A3A-2A184C98D1B7}"/>
              </a:ext>
            </a:extLst>
          </p:cNvPr>
          <p:cNvSpPr>
            <a:spLocks noGrp="1"/>
          </p:cNvSpPr>
          <p:nvPr>
            <p:ph idx="1"/>
          </p:nvPr>
        </p:nvSpPr>
        <p:spPr>
          <a:xfrm>
            <a:off x="838200" y="1825625"/>
            <a:ext cx="10515600" cy="4351338"/>
          </a:xfrm>
        </p:spPr>
        <p:txBody>
          <a:bodyPr>
            <a:normAutofit fontScale="92500" lnSpcReduction="10000"/>
          </a:bodyPr>
          <a:lstStyle/>
          <a:p>
            <a:r>
              <a:rPr lang="zh-TW" altLang="en-US" dirty="0">
                <a:latin typeface="微軟正黑體" panose="020B0604030504040204" pitchFamily="34" charset="-120"/>
                <a:ea typeface="微軟正黑體" panose="020B0604030504040204" pitchFamily="34" charset="-120"/>
              </a:rPr>
              <a:t>現有的路線選擇模型結合了</a:t>
            </a:r>
            <a:r>
              <a:rPr lang="zh-TW" altLang="en-US" dirty="0">
                <a:solidFill>
                  <a:srgbClr val="FF0000"/>
                </a:solidFill>
                <a:latin typeface="微軟正黑體" panose="020B0604030504040204" pitchFamily="34" charset="-120"/>
                <a:ea typeface="微軟正黑體" panose="020B0604030504040204" pitchFamily="34" charset="-120"/>
              </a:rPr>
              <a:t>路線特徵</a:t>
            </a:r>
            <a:r>
              <a:rPr lang="zh-TW" altLang="en-US" dirty="0">
                <a:latin typeface="微軟正黑體" panose="020B0604030504040204" pitchFamily="34" charset="-120"/>
                <a:ea typeface="微軟正黑體" panose="020B0604030504040204" pitchFamily="34" charset="-120"/>
              </a:rPr>
              <a:t>的影響，例如</a:t>
            </a:r>
            <a:r>
              <a:rPr lang="en-US" altLang="zh-TW" dirty="0">
                <a:latin typeface="微軟正黑體" panose="020B0604030504040204" pitchFamily="34" charset="-120"/>
                <a:ea typeface="微軟正黑體" panose="020B0604030504040204" pitchFamily="34" charset="-120"/>
              </a:rPr>
              <a:t>:</a:t>
            </a:r>
          </a:p>
          <a:p>
            <a:pPr lvl="1"/>
            <a:r>
              <a:rPr lang="zh-TW" altLang="en-US" dirty="0">
                <a:latin typeface="微軟正黑體" panose="020B0604030504040204" pitchFamily="34" charset="-120"/>
                <a:ea typeface="微軟正黑體" panose="020B0604030504040204" pitchFamily="34" charset="-120"/>
              </a:rPr>
              <a:t>旅行時間可變性</a:t>
            </a:r>
            <a:r>
              <a:rPr lang="en-US" altLang="zh-TW" dirty="0">
                <a:latin typeface="微軟正黑體" panose="020B0604030504040204" pitchFamily="34" charset="-120"/>
                <a:ea typeface="微軟正黑體" panose="020B0604030504040204" pitchFamily="34" charset="-120"/>
              </a:rPr>
              <a:t>(Abdel-</a:t>
            </a:r>
            <a:r>
              <a:rPr lang="en-US" altLang="zh-TW" dirty="0" err="1">
                <a:latin typeface="微軟正黑體" panose="020B0604030504040204" pitchFamily="34" charset="-120"/>
                <a:ea typeface="微軟正黑體" panose="020B0604030504040204" pitchFamily="34" charset="-120"/>
              </a:rPr>
              <a:t>Aty</a:t>
            </a:r>
            <a:r>
              <a:rPr lang="en-US" altLang="zh-TW" dirty="0">
                <a:latin typeface="微軟正黑體" panose="020B0604030504040204" pitchFamily="34" charset="-120"/>
                <a:ea typeface="微軟正黑體" panose="020B0604030504040204" pitchFamily="34" charset="-120"/>
              </a:rPr>
              <a:t> et al., 1997) </a:t>
            </a:r>
          </a:p>
          <a:p>
            <a:pPr lvl="1"/>
            <a:r>
              <a:rPr lang="zh-TW" altLang="en-US" dirty="0">
                <a:latin typeface="微軟正黑體" panose="020B0604030504040204" pitchFamily="34" charset="-120"/>
                <a:ea typeface="微軟正黑體" panose="020B0604030504040204" pitchFamily="34" charset="-120"/>
              </a:rPr>
              <a:t>路線複雜性（</a:t>
            </a:r>
            <a:r>
              <a:rPr lang="en-US" altLang="zh-TW" dirty="0">
                <a:latin typeface="微軟正黑體" panose="020B0604030504040204" pitchFamily="34" charset="-120"/>
                <a:ea typeface="微軟正黑體" panose="020B0604030504040204" pitchFamily="34" charset="-120"/>
              </a:rPr>
              <a:t>Peeta &amp; Yu, 2004,</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2005</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出門目的 </a:t>
            </a:r>
            <a:r>
              <a:rPr lang="en-US" altLang="zh-TW" dirty="0">
                <a:latin typeface="微軟正黑體" panose="020B0604030504040204" pitchFamily="34" charset="-120"/>
                <a:ea typeface="微軟正黑體" panose="020B0604030504040204" pitchFamily="34" charset="-120"/>
              </a:rPr>
              <a:t>(Yu &amp; Peeta, 2011) </a:t>
            </a:r>
          </a:p>
          <a:p>
            <a:pPr lvl="1"/>
            <a:r>
              <a:rPr lang="zh-TW" altLang="en-US" dirty="0">
                <a:latin typeface="微軟正黑體" panose="020B0604030504040204" pitchFamily="34" charset="-120"/>
                <a:ea typeface="微軟正黑體" panose="020B0604030504040204" pitchFamily="34" charset="-120"/>
              </a:rPr>
              <a:t>塞車</a:t>
            </a:r>
            <a:r>
              <a:rPr lang="en-US" altLang="zh-TW" dirty="0">
                <a:latin typeface="微軟正黑體" panose="020B0604030504040204" pitchFamily="34" charset="-120"/>
                <a:ea typeface="微軟正黑體" panose="020B0604030504040204" pitchFamily="34" charset="-120"/>
              </a:rPr>
              <a:t>(Zhang &amp; Levinson, 2008)</a:t>
            </a:r>
          </a:p>
          <a:p>
            <a:pPr lvl="1"/>
            <a:r>
              <a:rPr lang="zh-TW" altLang="en-US" dirty="0">
                <a:latin typeface="微軟正黑體" panose="020B0604030504040204" pitchFamily="34" charset="-120"/>
                <a:ea typeface="微軟正黑體" panose="020B0604030504040204" pitchFamily="34" charset="-120"/>
              </a:rPr>
              <a:t>及年齡、性別和其他社會人口特徵等駕駛員屬性的影響 </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Bekhor</a:t>
            </a:r>
            <a:r>
              <a:rPr lang="en-US" altLang="zh-TW" dirty="0">
                <a:latin typeface="微軟正黑體" panose="020B0604030504040204" pitchFamily="34" charset="-120"/>
                <a:ea typeface="微軟正黑體" panose="020B0604030504040204" pitchFamily="34" charset="-120"/>
              </a:rPr>
              <a:t> &amp; Albert, 2014; </a:t>
            </a:r>
            <a:r>
              <a:rPr lang="en-US" altLang="zh-TW" dirty="0" err="1">
                <a:latin typeface="微軟正黑體" panose="020B0604030504040204" pitchFamily="34" charset="-120"/>
                <a:ea typeface="微軟正黑體" panose="020B0604030504040204" pitchFamily="34" charset="-120"/>
              </a:rPr>
              <a:t>Choocharukul</a:t>
            </a:r>
            <a:r>
              <a:rPr lang="en-US" altLang="zh-TW" dirty="0">
                <a:latin typeface="微軟正黑體" panose="020B0604030504040204" pitchFamily="34" charset="-120"/>
                <a:ea typeface="微軟正黑體" panose="020B0604030504040204" pitchFamily="34" charset="-120"/>
              </a:rPr>
              <a:t>, 2008)</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一些研究還提出了明確定義的行為理論的</a:t>
            </a:r>
            <a:r>
              <a:rPr lang="zh-TW" altLang="en-US" dirty="0">
                <a:solidFill>
                  <a:srgbClr val="FF0000"/>
                </a:solidFill>
                <a:latin typeface="微軟正黑體" panose="020B0604030504040204" pitchFamily="34" charset="-120"/>
                <a:ea typeface="微軟正黑體" panose="020B0604030504040204" pitchFamily="34" charset="-120"/>
              </a:rPr>
              <a:t>路線選擇模型</a:t>
            </a:r>
            <a:r>
              <a:rPr lang="en-US" altLang="zh-TW" dirty="0">
                <a:latin typeface="微軟正黑體" panose="020B0604030504040204" pitchFamily="34" charset="-120"/>
                <a:ea typeface="微軟正黑體" panose="020B0604030504040204" pitchFamily="34" charset="-120"/>
              </a:rPr>
              <a:t>(Ben-Elia &amp; </a:t>
            </a:r>
            <a:r>
              <a:rPr lang="en-US" altLang="zh-TW" dirty="0" err="1">
                <a:latin typeface="微軟正黑體" panose="020B0604030504040204" pitchFamily="34" charset="-120"/>
                <a:ea typeface="微軟正黑體" panose="020B0604030504040204" pitchFamily="34" charset="-120"/>
              </a:rPr>
              <a:t>Avineri</a:t>
            </a:r>
            <a:r>
              <a:rPr lang="en-US" altLang="zh-TW" dirty="0">
                <a:latin typeface="微軟正黑體" panose="020B0604030504040204" pitchFamily="34" charset="-120"/>
                <a:ea typeface="微軟正黑體" panose="020B0604030504040204" pitchFamily="34" charset="-120"/>
              </a:rPr>
              <a:t>, 2015)</a:t>
            </a:r>
            <a:r>
              <a:rPr lang="zh-TW" altLang="en-US" dirty="0">
                <a:latin typeface="微軟正黑體" panose="020B0604030504040204" pitchFamily="34" charset="-120"/>
                <a:ea typeface="微軟正黑體" panose="020B0604030504040204" pitchFamily="34" charset="-120"/>
              </a:rPr>
              <a:t>，例如</a:t>
            </a:r>
            <a:r>
              <a:rPr lang="en-US" altLang="zh-TW" dirty="0">
                <a:latin typeface="微軟正黑體" panose="020B0604030504040204" pitchFamily="34" charset="-120"/>
                <a:ea typeface="微軟正黑體" panose="020B0604030504040204" pitchFamily="34" charset="-120"/>
              </a:rPr>
              <a:t>:</a:t>
            </a:r>
          </a:p>
          <a:p>
            <a:pPr lvl="1"/>
            <a:r>
              <a:rPr lang="zh-TW" altLang="en-US" dirty="0">
                <a:latin typeface="微軟正黑體" panose="020B0604030504040204" pitchFamily="34" charset="-120"/>
                <a:ea typeface="微軟正黑體" panose="020B0604030504040204" pitchFamily="34" charset="-120"/>
              </a:rPr>
              <a:t>有限理性</a:t>
            </a:r>
            <a:r>
              <a:rPr lang="en-US" altLang="zh-TW" dirty="0">
                <a:latin typeface="微軟正黑體" panose="020B0604030504040204" pitchFamily="34" charset="-120"/>
                <a:ea typeface="微軟正黑體" panose="020B0604030504040204" pitchFamily="34" charset="-120"/>
              </a:rPr>
              <a:t>bounded rationality</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(Nakayama, Kitamura, &amp; </a:t>
            </a:r>
            <a:r>
              <a:rPr lang="en-US" altLang="zh-TW" dirty="0" err="1">
                <a:latin typeface="微軟正黑體" panose="020B0604030504040204" pitchFamily="34" charset="-120"/>
                <a:ea typeface="微軟正黑體" panose="020B0604030504040204" pitchFamily="34" charset="-120"/>
              </a:rPr>
              <a:t>Fujii</a:t>
            </a:r>
            <a:r>
              <a:rPr lang="en-US" altLang="zh-TW" dirty="0">
                <a:latin typeface="微軟正黑體" panose="020B0604030504040204" pitchFamily="34" charset="-120"/>
                <a:ea typeface="微軟正黑體" panose="020B0604030504040204" pitchFamily="34" charset="-120"/>
              </a:rPr>
              <a:t>, 2001)</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前景理論</a:t>
            </a:r>
            <a:r>
              <a:rPr lang="en-US" altLang="zh-TW" dirty="0">
                <a:latin typeface="微軟正黑體" panose="020B0604030504040204" pitchFamily="34" charset="-120"/>
                <a:ea typeface="微軟正黑體" panose="020B0604030504040204" pitchFamily="34" charset="-120"/>
              </a:rPr>
              <a:t>prospect theory</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(Gao, </a:t>
            </a:r>
            <a:r>
              <a:rPr lang="en-US" altLang="zh-TW" dirty="0" err="1">
                <a:latin typeface="微軟正黑體" panose="020B0604030504040204" pitchFamily="34" charset="-120"/>
                <a:ea typeface="微軟正黑體" panose="020B0604030504040204" pitchFamily="34" charset="-120"/>
              </a:rPr>
              <a:t>Frejinger</a:t>
            </a:r>
            <a:r>
              <a:rPr lang="en-US" altLang="zh-TW" dirty="0">
                <a:latin typeface="微軟正黑體" panose="020B0604030504040204" pitchFamily="34" charset="-120"/>
                <a:ea typeface="微軟正黑體" panose="020B0604030504040204" pitchFamily="34" charset="-120"/>
              </a:rPr>
              <a:t> , &amp; Ben-</a:t>
            </a:r>
            <a:r>
              <a:rPr lang="en-US" altLang="zh-TW" dirty="0" err="1">
                <a:latin typeface="微軟正黑體" panose="020B0604030504040204" pitchFamily="34" charset="-120"/>
                <a:ea typeface="微軟正黑體" panose="020B0604030504040204" pitchFamily="34" charset="-120"/>
              </a:rPr>
              <a:t>Akiva</a:t>
            </a:r>
            <a:r>
              <a:rPr lang="en-US" altLang="zh-TW" dirty="0">
                <a:latin typeface="微軟正黑體" panose="020B0604030504040204" pitchFamily="34" charset="-120"/>
                <a:ea typeface="微軟正黑體" panose="020B0604030504040204" pitchFamily="34" charset="-120"/>
              </a:rPr>
              <a:t>, 2010)</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遺憾理論</a:t>
            </a:r>
            <a:r>
              <a:rPr lang="en-US" altLang="zh-TW" dirty="0"/>
              <a:t>regret theory</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(Chorus, 2012)</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4219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r>
              <a:rPr lang="en-US" altLang="zh-TW" dirty="0">
                <a:solidFill>
                  <a:srgbClr val="191B0E"/>
                </a:solidFill>
                <a:latin typeface="Franklin Gothic Book" panose="020B0503020102020204"/>
                <a:ea typeface="微軟正黑體" panose="020B0604030504040204" pitchFamily="34" charset="-120"/>
              </a:rPr>
              <a:t>(3/4)</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4">
            <a:extLst>
              <a:ext uri="{FF2B5EF4-FFF2-40B4-BE49-F238E27FC236}">
                <a16:creationId xmlns:a16="http://schemas.microsoft.com/office/drawing/2014/main" id="{230382C9-CB95-48A3-8802-8DAA22BB3D3A}"/>
              </a:ext>
            </a:extLst>
          </p:cNvPr>
          <p:cNvSpPr>
            <a:spLocks noGrp="1"/>
          </p:cNvSpPr>
          <p:nvPr>
            <p:ph idx="1"/>
          </p:nvPr>
        </p:nvSpPr>
        <p:spPr/>
        <p:txBody>
          <a:bodyPr>
            <a:normAutofit/>
          </a:bodyPr>
          <a:lstStyle/>
          <a:p>
            <a:r>
              <a:rPr lang="zh-TW" altLang="en-US" sz="2400" dirty="0">
                <a:latin typeface="微軟正黑體" panose="020B0604030504040204" pitchFamily="34" charset="-120"/>
                <a:ea typeface="微軟正黑體" panose="020B0604030504040204" pitchFamily="34" charset="-120"/>
              </a:rPr>
              <a:t>過去也有人提出了基於</a:t>
            </a:r>
            <a:r>
              <a:rPr lang="zh-TW" altLang="en-US" sz="2400" dirty="0">
                <a:solidFill>
                  <a:srgbClr val="FF0000"/>
                </a:solidFill>
                <a:latin typeface="微軟正黑體" panose="020B0604030504040204" pitchFamily="34" charset="-120"/>
                <a:ea typeface="微軟正黑體" panose="020B0604030504040204" pitchFamily="34" charset="-120"/>
              </a:rPr>
              <a:t>人格特徵</a:t>
            </a:r>
            <a:r>
              <a:rPr lang="zh-TW" altLang="en-US" sz="2400" dirty="0">
                <a:latin typeface="微軟正黑體" panose="020B0604030504040204" pitchFamily="34" charset="-120"/>
                <a:ea typeface="微軟正黑體" panose="020B0604030504040204" pitchFamily="34" charset="-120"/>
              </a:rPr>
              <a:t>和</a:t>
            </a:r>
            <a:r>
              <a:rPr lang="zh-TW" altLang="en-US" sz="2400" dirty="0">
                <a:solidFill>
                  <a:srgbClr val="FF0000"/>
                </a:solidFill>
                <a:latin typeface="微軟正黑體" panose="020B0604030504040204" pitchFamily="34" charset="-120"/>
                <a:ea typeface="微軟正黑體" panose="020B0604030504040204" pitchFamily="34" charset="-120"/>
              </a:rPr>
              <a:t>經驗</a:t>
            </a:r>
            <a:r>
              <a:rPr lang="zh-TW" altLang="en-US" sz="2400" dirty="0">
                <a:latin typeface="微軟正黑體" panose="020B0604030504040204" pitchFamily="34" charset="-120"/>
                <a:ea typeface="微軟正黑體" panose="020B0604030504040204" pitchFamily="34" charset="-120"/>
              </a:rPr>
              <a:t>等幾個因素明確考慮駕駛員之間潛在異質性的潛在類別路線選擇模型</a:t>
            </a:r>
            <a:r>
              <a:rPr lang="en-US" altLang="zh-TW" sz="2400" dirty="0">
                <a:latin typeface="微軟正黑體" panose="020B0604030504040204" pitchFamily="34" charset="-120"/>
                <a:ea typeface="微軟正黑體" panose="020B0604030504040204" pitchFamily="34" charset="-120"/>
              </a:rPr>
              <a:t>(Alizadeh</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Farooq</a:t>
            </a:r>
            <a:r>
              <a:rPr lang="zh-TW" altLang="en-US"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Morency</a:t>
            </a:r>
            <a:r>
              <a:rPr lang="en-US" altLang="zh-TW" sz="2400" dirty="0">
                <a:latin typeface="微軟正黑體" panose="020B0604030504040204" pitchFamily="34" charset="-120"/>
                <a:ea typeface="微軟正黑體" panose="020B0604030504040204" pitchFamily="34" charset="-120"/>
              </a:rPr>
              <a:t> &amp;</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Saunier, 2019 </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Tawfik &amp;</a:t>
            </a:r>
            <a:r>
              <a:rPr lang="zh-TW" altLang="en-US" sz="2400" dirty="0">
                <a:latin typeface="微軟正黑體" panose="020B0604030504040204" pitchFamily="34" charset="-120"/>
                <a:ea typeface="微軟正黑體" panose="020B0604030504040204" pitchFamily="34" charset="-120"/>
              </a:rPr>
              <a:t> </a:t>
            </a:r>
            <a:r>
              <a:rPr lang="en-US" altLang="zh-TW" sz="2400" dirty="0" err="1">
                <a:latin typeface="微軟正黑體" panose="020B0604030504040204" pitchFamily="34" charset="-120"/>
                <a:ea typeface="微軟正黑體" panose="020B0604030504040204" pitchFamily="34" charset="-120"/>
              </a:rPr>
              <a:t>Rakha</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2013)</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生物傳感設備（例如</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腦電圖 </a:t>
            </a:r>
            <a:r>
              <a:rPr lang="en-US" altLang="zh-TW" sz="2400" dirty="0">
                <a:latin typeface="微軟正黑體" panose="020B0604030504040204" pitchFamily="34" charset="-120"/>
                <a:ea typeface="微軟正黑體" panose="020B0604030504040204" pitchFamily="34" charset="-120"/>
              </a:rPr>
              <a:t>(EEG)</a:t>
            </a:r>
            <a:r>
              <a:rPr lang="zh-TW" altLang="en-US" sz="2400" dirty="0">
                <a:latin typeface="微軟正黑體" panose="020B0604030504040204" pitchFamily="34" charset="-120"/>
                <a:ea typeface="微軟正黑體" panose="020B0604030504040204" pitchFamily="34" charset="-120"/>
              </a:rPr>
              <a:t>）和駕駛員監測系統得能夠使用可以直接的測量的生理指標（例如</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腦電活動）來評估駕駛員的認知方面。</a:t>
            </a: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893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r>
              <a:rPr lang="en-US" altLang="zh-TW" dirty="0">
                <a:solidFill>
                  <a:srgbClr val="191B0E"/>
                </a:solidFill>
                <a:latin typeface="Franklin Gothic Book" panose="020B0503020102020204"/>
                <a:ea typeface="微軟正黑體" panose="020B0604030504040204" pitchFamily="34" charset="-120"/>
              </a:rPr>
              <a:t>(4/4)</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7" name="內容版面配置區 2">
            <a:extLst>
              <a:ext uri="{FF2B5EF4-FFF2-40B4-BE49-F238E27FC236}">
                <a16:creationId xmlns:a16="http://schemas.microsoft.com/office/drawing/2014/main" id="{89843F29-3D42-468C-9684-7399C8C99440}"/>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在駕駛環境中，先前的研究使用基於</a:t>
            </a:r>
            <a:r>
              <a:rPr lang="zh-TW" altLang="en-US" sz="2400" dirty="0">
                <a:solidFill>
                  <a:srgbClr val="FF0000"/>
                </a:solidFill>
                <a:latin typeface="微軟正黑體" panose="020B0604030504040204" pitchFamily="34" charset="-120"/>
                <a:ea typeface="微軟正黑體" panose="020B0604030504040204" pitchFamily="34" charset="-120"/>
              </a:rPr>
              <a:t>腦電圖的測量</a:t>
            </a:r>
            <a:r>
              <a:rPr lang="zh-TW" altLang="en-US" sz="2400" dirty="0">
                <a:latin typeface="微軟正黑體" panose="020B0604030504040204" pitchFamily="34" charset="-120"/>
                <a:ea typeface="微軟正黑體" panose="020B0604030504040204" pitchFamily="34" charset="-120"/>
              </a:rPr>
              <a:t>來評估</a:t>
            </a:r>
            <a:r>
              <a:rPr lang="en-US" altLang="zh-TW" sz="2400" dirty="0">
                <a:latin typeface="微軟正黑體" panose="020B0604030504040204" pitchFamily="34" charset="-120"/>
                <a:ea typeface="微軟正黑體" panose="020B0604030504040204" pitchFamily="34" charset="-120"/>
              </a:rPr>
              <a:t>:</a:t>
            </a:r>
          </a:p>
          <a:p>
            <a:pPr lvl="1"/>
            <a:r>
              <a:rPr lang="zh-TW" altLang="en-US" sz="2000" b="1" dirty="0">
                <a:latin typeface="微軟正黑體" panose="020B0604030504040204" pitchFamily="34" charset="-120"/>
                <a:ea typeface="微軟正黑體" panose="020B0604030504040204" pitchFamily="34" charset="-120"/>
              </a:rPr>
              <a:t>駕駛疲勞</a:t>
            </a:r>
            <a:r>
              <a:rPr lang="en-US" altLang="zh-TW" sz="2000" dirty="0">
                <a:latin typeface="微軟正黑體" panose="020B0604030504040204" pitchFamily="34" charset="-120"/>
                <a:ea typeface="微軟正黑體" panose="020B0604030504040204" pitchFamily="34" charset="-120"/>
              </a:rPr>
              <a:t>(Morales et al., 2017);</a:t>
            </a:r>
          </a:p>
          <a:p>
            <a:pPr lvl="1"/>
            <a:r>
              <a:rPr lang="zh-TW" altLang="en-US" sz="2000" b="1" dirty="0">
                <a:latin typeface="微軟正黑體" panose="020B0604030504040204" pitchFamily="34" charset="-120"/>
                <a:ea typeface="微軟正黑體" panose="020B0604030504040204" pitchFamily="34" charset="-120"/>
              </a:rPr>
              <a:t>嗜睡</a:t>
            </a:r>
            <a:r>
              <a:rPr lang="en-US" altLang="zh-TW" sz="2000" dirty="0">
                <a:latin typeface="微軟正黑體" panose="020B0604030504040204" pitchFamily="34" charset="-120"/>
                <a:ea typeface="微軟正黑體" panose="020B0604030504040204" pitchFamily="34" charset="-120"/>
              </a:rPr>
              <a:t>(Brown, Johnson, &amp; </a:t>
            </a:r>
            <a:r>
              <a:rPr lang="en-US" altLang="zh-TW" sz="2000" dirty="0" err="1">
                <a:latin typeface="微軟正黑體" panose="020B0604030504040204" pitchFamily="34" charset="-120"/>
                <a:ea typeface="微軟正黑體" panose="020B0604030504040204" pitchFamily="34" charset="-120"/>
              </a:rPr>
              <a:t>Milavetz</a:t>
            </a:r>
            <a:r>
              <a:rPr lang="en-US" altLang="zh-TW" sz="2000" dirty="0">
                <a:latin typeface="微軟正黑體" panose="020B0604030504040204" pitchFamily="34" charset="-120"/>
                <a:ea typeface="微軟正黑體" panose="020B0604030504040204" pitchFamily="34" charset="-120"/>
              </a:rPr>
              <a:t>, 2013) ;</a:t>
            </a:r>
          </a:p>
          <a:p>
            <a:pPr lvl="1"/>
            <a:r>
              <a:rPr lang="zh-TW" altLang="en-US" sz="2000" b="1" dirty="0">
                <a:latin typeface="微軟正黑體" panose="020B0604030504040204" pitchFamily="34" charset="-120"/>
                <a:ea typeface="微軟正黑體" panose="020B0604030504040204" pitchFamily="34" charset="-120"/>
              </a:rPr>
              <a:t>分心</a:t>
            </a:r>
            <a:r>
              <a:rPr lang="en-US" altLang="zh-TW" sz="2000" dirty="0">
                <a:latin typeface="微軟正黑體" panose="020B0604030504040204" pitchFamily="34" charset="-120"/>
                <a:ea typeface="微軟正黑體" panose="020B0604030504040204" pitchFamily="34" charset="-120"/>
              </a:rPr>
              <a:t>(</a:t>
            </a:r>
            <a:r>
              <a:rPr lang="en-US" altLang="zh-TW" sz="2000" dirty="0" err="1">
                <a:latin typeface="微軟正黑體" panose="020B0604030504040204" pitchFamily="34" charset="-120"/>
                <a:ea typeface="微軟正黑體" panose="020B0604030504040204" pitchFamily="34" charset="-120"/>
              </a:rPr>
              <a:t>Sonnleitner</a:t>
            </a:r>
            <a:r>
              <a:rPr lang="en-US" altLang="zh-TW" sz="2000" dirty="0">
                <a:latin typeface="微軟正黑體" panose="020B0604030504040204" pitchFamily="34" charset="-120"/>
                <a:ea typeface="微軟正黑體" panose="020B0604030504040204" pitchFamily="34" charset="-120"/>
              </a:rPr>
              <a:t> et al., 2014);</a:t>
            </a:r>
          </a:p>
          <a:p>
            <a:pPr lvl="1"/>
            <a:r>
              <a:rPr lang="zh-TW" altLang="en-US" sz="2000" b="1" dirty="0">
                <a:latin typeface="微軟正黑體" panose="020B0604030504040204" pitchFamily="34" charset="-120"/>
                <a:ea typeface="微軟正黑體" panose="020B0604030504040204" pitchFamily="34" charset="-120"/>
              </a:rPr>
              <a:t>負荷量或壓力 </a:t>
            </a:r>
            <a:r>
              <a:rPr lang="en-US" altLang="zh-TW" sz="2000" dirty="0">
                <a:latin typeface="微軟正黑體" panose="020B0604030504040204" pitchFamily="34" charset="-120"/>
                <a:ea typeface="微軟正黑體" panose="020B0604030504040204" pitchFamily="34" charset="-120"/>
              </a:rPr>
              <a:t>(Solís-Marcos &amp; Kircher, 2018) ;</a:t>
            </a:r>
          </a:p>
          <a:p>
            <a:pPr lvl="1"/>
            <a:r>
              <a:rPr lang="zh-TW" altLang="en-US" sz="2000" b="1" dirty="0">
                <a:latin typeface="微軟正黑體" panose="020B0604030504040204" pitchFamily="34" charset="-120"/>
                <a:ea typeface="微軟正黑體" panose="020B0604030504040204" pitchFamily="34" charset="-120"/>
              </a:rPr>
              <a:t>駕駛行為 </a:t>
            </a:r>
            <a:r>
              <a:rPr lang="en-US" altLang="zh-TW" sz="2000" dirty="0">
                <a:latin typeface="微軟正黑體" panose="020B0604030504040204" pitchFamily="34" charset="-120"/>
                <a:ea typeface="微軟正黑體" panose="020B0604030504040204" pitchFamily="34" charset="-120"/>
              </a:rPr>
              <a:t>(Yang, Ma, Zhang, Guan, &amp; Jiang, 2018)</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使用生理 </a:t>
            </a:r>
            <a:r>
              <a:rPr lang="en-US" altLang="zh-TW" sz="2400" dirty="0">
                <a:latin typeface="微軟正黑體" panose="020B0604030504040204" pitchFamily="34" charset="-120"/>
                <a:ea typeface="微軟正黑體" panose="020B0604030504040204" pitchFamily="34" charset="-120"/>
              </a:rPr>
              <a:t>(EEG) </a:t>
            </a:r>
            <a:r>
              <a:rPr lang="zh-TW" altLang="en-US" sz="2400" dirty="0">
                <a:latin typeface="微軟正黑體" panose="020B0604030504040204" pitchFamily="34" charset="-120"/>
                <a:ea typeface="微軟正黑體" panose="020B0604030504040204" pitchFamily="34" charset="-120"/>
              </a:rPr>
              <a:t>指標可以直接測量的解釋變量（即路線特徵、訊息特徵、駕駛員屬性、和情境因素），在模擬的路徑中預測即時訊息下的路徑選擇決策。</a:t>
            </a:r>
          </a:p>
        </p:txBody>
      </p:sp>
    </p:spTree>
    <p:extLst>
      <p:ext uri="{BB962C8B-B14F-4D97-AF65-F5344CB8AC3E}">
        <p14:creationId xmlns:p14="http://schemas.microsoft.com/office/powerpoint/2010/main" val="343315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3.</a:t>
            </a:r>
            <a:r>
              <a:rPr lang="zh-TW" altLang="en-US" dirty="0">
                <a:solidFill>
                  <a:srgbClr val="191B0E"/>
                </a:solidFill>
                <a:latin typeface="Franklin Gothic Book" panose="020B0503020102020204"/>
                <a:ea typeface="微軟正黑體" panose="020B0604030504040204" pitchFamily="34" charset="-120"/>
              </a:rPr>
              <a:t>研究目的</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85E4F00F-E2E3-4ED9-AE96-9E56BDC5FB3F}"/>
              </a:ext>
            </a:extLst>
          </p:cNvPr>
          <p:cNvSpPr>
            <a:spLocks noGrp="1"/>
          </p:cNvSpPr>
          <p:nvPr>
            <p:ph idx="1"/>
          </p:nvPr>
        </p:nvSpPr>
        <p:spPr>
          <a:xfrm>
            <a:off x="838200" y="1825625"/>
            <a:ext cx="10515600" cy="4351338"/>
          </a:xfrm>
        </p:spPr>
        <p:txBody>
          <a:bodyPr/>
          <a:lstStyle/>
          <a:p>
            <a:r>
              <a:rPr lang="zh-TW" altLang="en-US" dirty="0">
                <a:latin typeface="微軟正黑體" panose="020B0604030504040204" pitchFamily="34" charset="-120"/>
                <a:ea typeface="微軟正黑體" panose="020B0604030504040204" pitchFamily="34" charset="-120"/>
              </a:rPr>
              <a:t>本研究將訊息誘導的認知效應建模為潛在因素。而潛在因素是從觀察到的指標變量之間的共變異數推斷出來的假設結構（</a:t>
            </a:r>
            <a:r>
              <a:rPr lang="en-US" altLang="zh-TW" dirty="0">
                <a:latin typeface="微軟正黑體" panose="020B0604030504040204" pitchFamily="34" charset="-120"/>
                <a:ea typeface="微軟正黑體" panose="020B0604030504040204" pitchFamily="34" charset="-120"/>
              </a:rPr>
              <a:t>Kenny, 1979</a:t>
            </a:r>
            <a:r>
              <a:rPr lang="zh-TW" altLang="en-US" dirty="0">
                <a:latin typeface="微軟正黑體" panose="020B0604030504040204" pitchFamily="34" charset="-120"/>
                <a:ea typeface="微軟正黑體" panose="020B0604030504040204" pitchFamily="34" charset="-120"/>
              </a:rPr>
              <a:t>），用於同時使用觀察到的生理指標估計潛在變量，並使用觀察到的解釋變量進行預測。</a:t>
            </a:r>
          </a:p>
        </p:txBody>
      </p:sp>
    </p:spTree>
    <p:extLst>
      <p:ext uri="{BB962C8B-B14F-4D97-AF65-F5344CB8AC3E}">
        <p14:creationId xmlns:p14="http://schemas.microsoft.com/office/powerpoint/2010/main" val="165808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a:t>
            </a:r>
            <a:r>
              <a:rPr lang="zh-TW" altLang="en-US" dirty="0">
                <a:solidFill>
                  <a:srgbClr val="191B0E"/>
                </a:solidFill>
                <a:latin typeface="Franklin Gothic Book" panose="020B0503020102020204"/>
                <a:ea typeface="微軟正黑體" panose="020B0604030504040204" pitchFamily="34" charset="-120"/>
              </a:rPr>
              <a:t>方法</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AC91AB4A-535F-4165-B598-8D6C41F72C37}"/>
              </a:ext>
            </a:extLst>
          </p:cNvPr>
          <p:cNvSpPr>
            <a:spLocks noGrp="1"/>
          </p:cNvSpPr>
          <p:nvPr>
            <p:ph idx="1"/>
          </p:nvPr>
        </p:nvSpPr>
        <p:spPr>
          <a:xfrm>
            <a:off x="838200" y="1825625"/>
            <a:ext cx="10515600" cy="4351338"/>
          </a:xfrm>
        </p:spPr>
        <p:txBody>
          <a:bodyPr/>
          <a:lstStyle/>
          <a:p>
            <a:r>
              <a:rPr lang="zh-TW" altLang="en-US" dirty="0">
                <a:latin typeface="微軟正黑體" panose="020B0604030504040204" pitchFamily="34" charset="-120"/>
                <a:ea typeface="微軟正黑體" panose="020B0604030504040204" pitchFamily="34" charset="-120"/>
              </a:rPr>
              <a:t>此研究提出了一種混合路線選擇模型，將</a:t>
            </a:r>
            <a:r>
              <a:rPr lang="zh-TW" altLang="en-US" u="sng" dirty="0">
                <a:latin typeface="微軟正黑體" panose="020B0604030504040204" pitchFamily="34" charset="-120"/>
                <a:ea typeface="微軟正黑體" panose="020B0604030504040204" pitchFamily="34" charset="-120"/>
              </a:rPr>
              <a:t>即時訊息的認知效應</a:t>
            </a:r>
            <a:r>
              <a:rPr lang="zh-TW" altLang="en-US" dirty="0">
                <a:latin typeface="微軟正黑體" panose="020B0604030504040204" pitchFamily="34" charset="-120"/>
                <a:ea typeface="微軟正黑體" panose="020B0604030504040204" pitchFamily="34" charset="-120"/>
              </a:rPr>
              <a:t>與</a:t>
            </a:r>
            <a:r>
              <a:rPr lang="zh-TW" altLang="en-US" u="sng" dirty="0">
                <a:latin typeface="微軟正黑體" panose="020B0604030504040204" pitchFamily="34" charset="-120"/>
                <a:ea typeface="微軟正黑體" panose="020B0604030504040204" pitchFamily="34" charset="-120"/>
              </a:rPr>
              <a:t>測量的變量</a:t>
            </a:r>
            <a:r>
              <a:rPr lang="zh-TW" altLang="en-US" dirty="0">
                <a:latin typeface="微軟正黑體" panose="020B0604030504040204" pitchFamily="34" charset="-120"/>
                <a:ea typeface="微軟正黑體" panose="020B0604030504040204" pitchFamily="34" charset="-120"/>
              </a:rPr>
              <a:t>結合起來。使用駕駛員的生理數據（即 </a:t>
            </a:r>
            <a:r>
              <a:rPr lang="en-US" altLang="zh-TW" dirty="0">
                <a:latin typeface="微軟正黑體" panose="020B0604030504040204" pitchFamily="34" charset="-120"/>
                <a:ea typeface="微軟正黑體" panose="020B0604030504040204" pitchFamily="34" charset="-120"/>
              </a:rPr>
              <a:t>EEG</a:t>
            </a:r>
            <a:r>
              <a:rPr lang="zh-TW" altLang="en-US" dirty="0">
                <a:latin typeface="微軟正黑體" panose="020B0604030504040204" pitchFamily="34" charset="-120"/>
                <a:ea typeface="微軟正黑體" panose="020B0604030504040204" pitchFamily="34" charset="-120"/>
              </a:rPr>
              <a:t>）作為其在即時訊息提供下的路線選擇決策過程中潛在的潛在認知過程的指標。</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透過使用客觀生理指標</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腦電圖指標）估計訊息的潛在認知影響來規避與主觀自我報告數據相關的偏差，指標會在訊息呈現時和之後立即測量。</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064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4-1 </a:t>
            </a:r>
            <a:r>
              <a:rPr lang="zh-TW" altLang="en-US" dirty="0">
                <a:solidFill>
                  <a:srgbClr val="191B0E"/>
                </a:solidFill>
                <a:latin typeface="Franklin Gothic Book" panose="020B0503020102020204"/>
                <a:ea typeface="微軟正黑體" panose="020B0604030504040204" pitchFamily="34" charset="-120"/>
              </a:rPr>
              <a:t>受測者</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DFDEE6A8-9E65-4F24-9F5C-C65B80825310}"/>
              </a:ext>
            </a:extLst>
          </p:cNvPr>
          <p:cNvSpPr>
            <a:spLocks noGrp="1"/>
          </p:cNvSpPr>
          <p:nvPr>
            <p:ph idx="1"/>
          </p:nvPr>
        </p:nvSpPr>
        <p:spPr>
          <a:xfrm>
            <a:off x="838200" y="1825625"/>
            <a:ext cx="10515600"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有 </a:t>
            </a:r>
            <a:r>
              <a:rPr lang="en-US" altLang="zh-TW" sz="2400" dirty="0">
                <a:latin typeface="微軟正黑體" panose="020B0604030504040204" pitchFamily="34" charset="-120"/>
                <a:ea typeface="微軟正黑體" panose="020B0604030504040204" pitchFamily="34" charset="-120"/>
              </a:rPr>
              <a:t>125 </a:t>
            </a:r>
            <a:r>
              <a:rPr lang="zh-TW" altLang="en-US" sz="2400" dirty="0">
                <a:latin typeface="微軟正黑體" panose="020B0604030504040204" pitchFamily="34" charset="-120"/>
                <a:ea typeface="微軟正黑體" panose="020B0604030504040204" pitchFamily="34" charset="-120"/>
              </a:rPr>
              <a:t>人參與了這項研究，其中 </a:t>
            </a:r>
            <a:r>
              <a:rPr lang="en-US" altLang="zh-TW" sz="2400" dirty="0">
                <a:latin typeface="微軟正黑體" panose="020B0604030504040204" pitchFamily="34" charset="-120"/>
                <a:ea typeface="微軟正黑體" panose="020B0604030504040204" pitchFamily="34" charset="-120"/>
              </a:rPr>
              <a:t>95 </a:t>
            </a:r>
            <a:r>
              <a:rPr lang="zh-TW" altLang="en-US" sz="2400" dirty="0">
                <a:latin typeface="微軟正黑體" panose="020B0604030504040204" pitchFamily="34" charset="-120"/>
                <a:ea typeface="微軟正黑體" panose="020B0604030504040204" pitchFamily="34" charset="-120"/>
              </a:rPr>
              <a:t>人在上一節定義的時間窗口內完成了所有三個運行並使用有效的 </a:t>
            </a:r>
            <a:r>
              <a:rPr lang="en-US" altLang="zh-TW" sz="2400" dirty="0">
                <a:latin typeface="微軟正黑體" panose="020B0604030504040204" pitchFamily="34" charset="-120"/>
                <a:ea typeface="微軟正黑體" panose="020B0604030504040204" pitchFamily="34" charset="-120"/>
              </a:rPr>
              <a:t>EEG </a:t>
            </a:r>
            <a:r>
              <a:rPr lang="zh-TW" altLang="en-US" sz="2400" dirty="0">
                <a:latin typeface="微軟正黑體" panose="020B0604030504040204" pitchFamily="34" charset="-120"/>
                <a:ea typeface="微軟正黑體" panose="020B0604030504040204" pitchFamily="34" charset="-120"/>
              </a:rPr>
              <a:t>數據。</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參與者的資格標準包括：</a:t>
            </a:r>
            <a:endParaRPr lang="en-US" altLang="zh-TW" sz="2400" dirty="0">
              <a:latin typeface="微軟正黑體" panose="020B0604030504040204" pitchFamily="34" charset="-120"/>
              <a:ea typeface="微軟正黑體" panose="020B0604030504040204" pitchFamily="34" charset="-120"/>
            </a:endParaRPr>
          </a:p>
          <a:p>
            <a:pPr lvl="1"/>
            <a:r>
              <a:rPr lang="en-US" altLang="zh-TW" sz="2000" dirty="0">
                <a:latin typeface="微軟正黑體" panose="020B0604030504040204" pitchFamily="34" charset="-120"/>
                <a:ea typeface="微軟正黑體" panose="020B0604030504040204" pitchFamily="34" charset="-120"/>
              </a:rPr>
              <a:t>(</a:t>
            </a:r>
            <a:r>
              <a:rPr lang="en-US" altLang="zh-TW" sz="2000" dirty="0" err="1">
                <a:latin typeface="微軟正黑體" panose="020B0604030504040204" pitchFamily="34" charset="-120"/>
                <a:ea typeface="微軟正黑體" panose="020B0604030504040204" pitchFamily="34" charset="-120"/>
              </a:rPr>
              <a:t>i</a:t>
            </a:r>
            <a:r>
              <a:rPr lang="en-US" altLang="zh-TW" sz="2000" dirty="0">
                <a:latin typeface="微軟正黑體" panose="020B0604030504040204" pitchFamily="34" charset="-120"/>
                <a:ea typeface="微軟正黑體" panose="020B0604030504040204" pitchFamily="34" charset="-120"/>
              </a:rPr>
              <a:t>) </a:t>
            </a:r>
            <a:r>
              <a:rPr lang="zh-TW" altLang="en-US" sz="2000" dirty="0">
                <a:latin typeface="微軟正黑體" panose="020B0604030504040204" pitchFamily="34" charset="-120"/>
                <a:ea typeface="微軟正黑體" panose="020B0604030504040204" pitchFamily="34" charset="-120"/>
              </a:rPr>
              <a:t>年滿 </a:t>
            </a:r>
            <a:r>
              <a:rPr lang="en-US" altLang="zh-TW" sz="2000" dirty="0">
                <a:latin typeface="微軟正黑體" panose="020B0604030504040204" pitchFamily="34" charset="-120"/>
                <a:ea typeface="微軟正黑體" panose="020B0604030504040204" pitchFamily="34" charset="-120"/>
              </a:rPr>
              <a:t>18 </a:t>
            </a:r>
            <a:r>
              <a:rPr lang="zh-TW" altLang="en-US" sz="2000" dirty="0">
                <a:latin typeface="微軟正黑體" panose="020B0604030504040204" pitchFamily="34" charset="-120"/>
                <a:ea typeface="微軟正黑體" panose="020B0604030504040204" pitchFamily="34" charset="-120"/>
              </a:rPr>
              <a:t>歲</a:t>
            </a:r>
            <a:endParaRPr lang="en-US" altLang="zh-TW" sz="2000" dirty="0">
              <a:latin typeface="微軟正黑體" panose="020B0604030504040204" pitchFamily="34" charset="-120"/>
              <a:ea typeface="微軟正黑體" panose="020B0604030504040204" pitchFamily="34" charset="-120"/>
            </a:endParaRPr>
          </a:p>
          <a:p>
            <a:pPr lvl="1"/>
            <a:r>
              <a:rPr lang="en-US" altLang="zh-TW" sz="2000" dirty="0">
                <a:latin typeface="微軟正黑體" panose="020B0604030504040204" pitchFamily="34" charset="-120"/>
                <a:ea typeface="微軟正黑體" panose="020B0604030504040204" pitchFamily="34" charset="-120"/>
              </a:rPr>
              <a:t>(ii) </a:t>
            </a:r>
            <a:r>
              <a:rPr lang="zh-TW" altLang="en-US" sz="2000" dirty="0">
                <a:latin typeface="微軟正黑體" panose="020B0604030504040204" pitchFamily="34" charset="-120"/>
                <a:ea typeface="微軟正黑體" panose="020B0604030504040204" pitchFamily="34" charset="-120"/>
              </a:rPr>
              <a:t>擁有有效的駕駛執照</a:t>
            </a:r>
            <a:endParaRPr lang="en-US" altLang="zh-TW" sz="2000" dirty="0">
              <a:latin typeface="微軟正黑體" panose="020B0604030504040204" pitchFamily="34" charset="-120"/>
              <a:ea typeface="微軟正黑體" panose="020B0604030504040204" pitchFamily="34" charset="-120"/>
            </a:endParaRPr>
          </a:p>
          <a:p>
            <a:pPr lvl="1"/>
            <a:r>
              <a:rPr lang="en-US" altLang="zh-TW" sz="2000" dirty="0">
                <a:latin typeface="微軟正黑體" panose="020B0604030504040204" pitchFamily="34" charset="-120"/>
                <a:ea typeface="微軟正黑體" panose="020B0604030504040204" pitchFamily="34" charset="-120"/>
              </a:rPr>
              <a:t>(iii) </a:t>
            </a:r>
            <a:r>
              <a:rPr lang="zh-TW" altLang="en-US" sz="2000" dirty="0">
                <a:latin typeface="微軟正黑體" panose="020B0604030504040204" pitchFamily="34" charset="-120"/>
                <a:ea typeface="微軟正黑體" panose="020B0604030504040204" pitchFamily="34" charset="-120"/>
              </a:rPr>
              <a:t>沒有暈車傾向</a:t>
            </a:r>
            <a:endParaRPr lang="en-US" altLang="zh-TW" sz="2000" dirty="0">
              <a:latin typeface="微軟正黑體" panose="020B0604030504040204" pitchFamily="34" charset="-120"/>
              <a:ea typeface="微軟正黑體" panose="020B0604030504040204" pitchFamily="34" charset="-120"/>
            </a:endParaRPr>
          </a:p>
          <a:p>
            <a:pPr lvl="1"/>
            <a:r>
              <a:rPr lang="en-US" altLang="zh-TW" sz="2000" dirty="0">
                <a:latin typeface="微軟正黑體" panose="020B0604030504040204" pitchFamily="34" charset="-120"/>
                <a:ea typeface="微軟正黑體" panose="020B0604030504040204" pitchFamily="34" charset="-120"/>
              </a:rPr>
              <a:t>(iv) </a:t>
            </a:r>
            <a:r>
              <a:rPr lang="zh-TW" altLang="en-US" sz="2000" dirty="0">
                <a:latin typeface="微軟正黑體" panose="020B0604030504040204" pitchFamily="34" charset="-120"/>
                <a:ea typeface="微軟正黑體" panose="020B0604030504040204" pitchFamily="34" charset="-120"/>
              </a:rPr>
              <a:t>沒有精神或身體障礙</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自我報告</a:t>
            </a:r>
            <a:r>
              <a:rPr lang="en-US" altLang="zh-TW" sz="2000" dirty="0">
                <a:latin typeface="微軟正黑體" panose="020B0604030504040204" pitchFamily="34" charset="-120"/>
                <a:ea typeface="微軟正黑體" panose="020B0604030504040204" pitchFamily="34" charset="-120"/>
              </a:rPr>
              <a:t>)</a:t>
            </a:r>
          </a:p>
          <a:p>
            <a:pPr lvl="1"/>
            <a:r>
              <a:rPr lang="en-US" altLang="zh-TW" sz="2000" dirty="0">
                <a:latin typeface="微軟正黑體" panose="020B0604030504040204" pitchFamily="34" charset="-120"/>
                <a:ea typeface="微軟正黑體" panose="020B0604030504040204" pitchFamily="34" charset="-120"/>
              </a:rPr>
              <a:t>(v) </a:t>
            </a:r>
            <a:r>
              <a:rPr lang="zh-TW" altLang="en-US" sz="2000" dirty="0">
                <a:latin typeface="微軟正黑體" panose="020B0604030504040204" pitchFamily="34" charset="-120"/>
                <a:ea typeface="微軟正黑體" panose="020B0604030504040204" pitchFamily="34" charset="-120"/>
              </a:rPr>
              <a:t>不戴任何矯正眼鏡（因為它會妨礙眼動追踪設備）。</a:t>
            </a:r>
            <a:endParaRPr lang="en-US" altLang="zh-TW" sz="2000" dirty="0">
              <a:latin typeface="微軟正黑體" panose="020B0604030504040204" pitchFamily="34" charset="-120"/>
              <a:ea typeface="微軟正黑體" panose="020B0604030504040204" pitchFamily="34" charset="-120"/>
            </a:endParaRPr>
          </a:p>
          <a:p>
            <a:pPr lvl="1"/>
            <a:r>
              <a:rPr lang="zh-TW" altLang="en-US" sz="2000" dirty="0">
                <a:latin typeface="微軟正黑體" panose="020B0604030504040204" pitchFamily="34" charset="-120"/>
                <a:ea typeface="微軟正黑體" panose="020B0604030504040204" pitchFamily="34" charset="-120"/>
              </a:rPr>
              <a:t>實驗前至少 </a:t>
            </a:r>
            <a:r>
              <a:rPr lang="en-US" altLang="zh-TW" sz="2000" dirty="0">
                <a:latin typeface="微軟正黑體" panose="020B0604030504040204" pitchFamily="34" charset="-120"/>
                <a:ea typeface="微軟正黑體" panose="020B0604030504040204" pitchFamily="34" charset="-120"/>
              </a:rPr>
              <a:t>8 </a:t>
            </a:r>
            <a:r>
              <a:rPr lang="zh-TW" altLang="en-US" sz="2000" dirty="0">
                <a:latin typeface="微軟正黑體" panose="020B0604030504040204" pitchFamily="34" charset="-120"/>
                <a:ea typeface="微軟正黑體" panose="020B0604030504040204" pitchFamily="34" charset="-120"/>
              </a:rPr>
              <a:t>小時不要服用任何藥物或咖啡因，因為某些藥物和咖啡因攝入可能會影響 </a:t>
            </a:r>
            <a:r>
              <a:rPr lang="en-US" altLang="zh-TW" sz="2000" dirty="0">
                <a:latin typeface="微軟正黑體" panose="020B0604030504040204" pitchFamily="34" charset="-120"/>
                <a:ea typeface="微軟正黑體" panose="020B0604030504040204" pitchFamily="34" charset="-120"/>
              </a:rPr>
              <a:t>EEG </a:t>
            </a:r>
            <a:r>
              <a:rPr lang="zh-TW" altLang="en-US" sz="2000" dirty="0">
                <a:latin typeface="微軟正黑體" panose="020B0604030504040204" pitchFamily="34" charset="-120"/>
                <a:ea typeface="微軟正黑體" panose="020B0604030504040204" pitchFamily="34" charset="-120"/>
              </a:rPr>
              <a:t>模式</a:t>
            </a:r>
            <a:r>
              <a:rPr lang="en-US" altLang="zh-TW" sz="2000" dirty="0">
                <a:latin typeface="微軟正黑體" panose="020B0604030504040204" pitchFamily="34" charset="-120"/>
                <a:ea typeface="微軟正黑體" panose="020B0604030504040204" pitchFamily="34" charset="-120"/>
              </a:rPr>
              <a:t>(Blume, 2006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Pritchard</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Robinson</a:t>
            </a:r>
            <a:r>
              <a:rPr lang="zh-TW" altLang="en-US" sz="2000" dirty="0">
                <a:latin typeface="微軟正黑體" panose="020B0604030504040204" pitchFamily="34" charset="-120"/>
                <a:ea typeface="微軟正黑體" panose="020B0604030504040204" pitchFamily="34" charset="-120"/>
              </a:rPr>
              <a:t>、</a:t>
            </a:r>
            <a:r>
              <a:rPr lang="en-US" altLang="zh-TW" sz="2000" dirty="0" err="1">
                <a:latin typeface="微軟正黑體" panose="020B0604030504040204" pitchFamily="34" charset="-120"/>
                <a:ea typeface="微軟正黑體" panose="020B0604030504040204" pitchFamily="34" charset="-120"/>
              </a:rPr>
              <a:t>DeBethizy</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Davis &amp;</a:t>
            </a: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Stiles,</a:t>
            </a: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1995</a:t>
            </a:r>
            <a:r>
              <a:rPr lang="zh-TW" altLang="en-US" sz="2000" dirty="0">
                <a:latin typeface="微軟正黑體" panose="020B0604030504040204" pitchFamily="34" charset="-120"/>
                <a:ea typeface="微軟正黑體" panose="020B0604030504040204" pitchFamily="34" charset="-120"/>
              </a:rPr>
              <a:t>）並因此惡化 </a:t>
            </a:r>
            <a:r>
              <a:rPr lang="en-US" altLang="zh-TW" sz="2000" dirty="0">
                <a:latin typeface="微軟正黑體" panose="020B0604030504040204" pitchFamily="34" charset="-120"/>
                <a:ea typeface="微軟正黑體" panose="020B0604030504040204" pitchFamily="34" charset="-120"/>
              </a:rPr>
              <a:t>EEG </a:t>
            </a:r>
            <a:r>
              <a:rPr lang="zh-TW" altLang="en-US" sz="2000" dirty="0">
                <a:latin typeface="微軟正黑體" panose="020B0604030504040204" pitchFamily="34" charset="-120"/>
                <a:ea typeface="微軟正黑體" panose="020B0604030504040204" pitchFamily="34" charset="-120"/>
              </a:rPr>
              <a:t>數據品質。</a:t>
            </a:r>
            <a:endParaRPr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61042169"/>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1011</TotalTime>
  <Words>2925</Words>
  <Application>Microsoft Office PowerPoint</Application>
  <PresentationFormat>寬螢幕</PresentationFormat>
  <Paragraphs>194</Paragraphs>
  <Slides>23</Slides>
  <Notes>10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23</vt:i4>
      </vt:variant>
    </vt:vector>
  </HeadingPairs>
  <TitlesOfParts>
    <vt:vector size="30" baseType="lpstr">
      <vt:lpstr>微軟正黑體</vt:lpstr>
      <vt:lpstr>新細明體</vt:lpstr>
      <vt:lpstr>Arial</vt:lpstr>
      <vt:lpstr>Calibri</vt:lpstr>
      <vt:lpstr>Calibri Light</vt:lpstr>
      <vt:lpstr>Franklin Gothic Book</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114</cp:revision>
  <dcterms:created xsi:type="dcterms:W3CDTF">2019-02-23T02:26:51Z</dcterms:created>
  <dcterms:modified xsi:type="dcterms:W3CDTF">2022-03-09T04:52:25Z</dcterms:modified>
</cp:coreProperties>
</file>